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682" r:id="rId2"/>
    <p:sldMasterId id="2147483706" r:id="rId3"/>
  </p:sldMasterIdLst>
  <p:notesMasterIdLst>
    <p:notesMasterId r:id="rId63"/>
  </p:notesMasterIdLst>
  <p:handoutMasterIdLst>
    <p:handoutMasterId r:id="rId64"/>
  </p:handoutMasterIdLst>
  <p:sldIdLst>
    <p:sldId id="833" r:id="rId4"/>
    <p:sldId id="851" r:id="rId5"/>
    <p:sldId id="762" r:id="rId6"/>
    <p:sldId id="603" r:id="rId7"/>
    <p:sldId id="834" r:id="rId8"/>
    <p:sldId id="766" r:id="rId9"/>
    <p:sldId id="767" r:id="rId10"/>
    <p:sldId id="768" r:id="rId11"/>
    <p:sldId id="770" r:id="rId12"/>
    <p:sldId id="789" r:id="rId13"/>
    <p:sldId id="845" r:id="rId14"/>
    <p:sldId id="790" r:id="rId15"/>
    <p:sldId id="844" r:id="rId16"/>
    <p:sldId id="772" r:id="rId17"/>
    <p:sldId id="773" r:id="rId18"/>
    <p:sldId id="825" r:id="rId19"/>
    <p:sldId id="826" r:id="rId20"/>
    <p:sldId id="780" r:id="rId21"/>
    <p:sldId id="847" r:id="rId22"/>
    <p:sldId id="781" r:id="rId23"/>
    <p:sldId id="784" r:id="rId24"/>
    <p:sldId id="835" r:id="rId25"/>
    <p:sldId id="838" r:id="rId26"/>
    <p:sldId id="836" r:id="rId27"/>
    <p:sldId id="843" r:id="rId28"/>
    <p:sldId id="842" r:id="rId29"/>
    <p:sldId id="741" r:id="rId30"/>
    <p:sldId id="791" r:id="rId31"/>
    <p:sldId id="792" r:id="rId32"/>
    <p:sldId id="793" r:id="rId33"/>
    <p:sldId id="795" r:id="rId34"/>
    <p:sldId id="796" r:id="rId35"/>
    <p:sldId id="797" r:id="rId36"/>
    <p:sldId id="801" r:id="rId37"/>
    <p:sldId id="799" r:id="rId38"/>
    <p:sldId id="800" r:id="rId39"/>
    <p:sldId id="852" r:id="rId40"/>
    <p:sldId id="853" r:id="rId41"/>
    <p:sldId id="854" r:id="rId42"/>
    <p:sldId id="855" r:id="rId43"/>
    <p:sldId id="856" r:id="rId44"/>
    <p:sldId id="857" r:id="rId45"/>
    <p:sldId id="858" r:id="rId46"/>
    <p:sldId id="859" r:id="rId47"/>
    <p:sldId id="860" r:id="rId48"/>
    <p:sldId id="861" r:id="rId49"/>
    <p:sldId id="862" r:id="rId50"/>
    <p:sldId id="863" r:id="rId51"/>
    <p:sldId id="864" r:id="rId52"/>
    <p:sldId id="865" r:id="rId53"/>
    <p:sldId id="866" r:id="rId54"/>
    <p:sldId id="867" r:id="rId55"/>
    <p:sldId id="868" r:id="rId56"/>
    <p:sldId id="869" r:id="rId57"/>
    <p:sldId id="870" r:id="rId58"/>
    <p:sldId id="871" r:id="rId59"/>
    <p:sldId id="824" r:id="rId60"/>
    <p:sldId id="849" r:id="rId61"/>
    <p:sldId id="850" r:id="rId62"/>
  </p:sldIdLst>
  <p:sldSz cx="12192000" cy="6858000"/>
  <p:notesSz cx="7019925" cy="9305925"/>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nuel Villegas" initials="EV" lastIdx="1" clrIdx="0">
    <p:extLst>
      <p:ext uri="{19B8F6BF-5375-455C-9EA6-DF929625EA0E}">
        <p15:presenceInfo xmlns:p15="http://schemas.microsoft.com/office/powerpoint/2012/main" userId="S-1-5-21-4253163610-2667598496-3511663415-62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9EFF7"/>
    <a:srgbClr val="9AB7DA"/>
    <a:srgbClr val="000099"/>
    <a:srgbClr val="009900"/>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97" autoAdjust="0"/>
    <p:restoredTop sz="83651" autoAdjust="0"/>
  </p:normalViewPr>
  <p:slideViewPr>
    <p:cSldViewPr snapToGrid="0">
      <p:cViewPr varScale="1">
        <p:scale>
          <a:sx n="96" d="100"/>
          <a:sy n="96" d="100"/>
        </p:scale>
        <p:origin x="444" y="90"/>
      </p:cViewPr>
      <p:guideLst>
        <p:guide orient="horz" pos="2136"/>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00" d="100"/>
          <a:sy n="100" d="100"/>
        </p:scale>
        <p:origin x="-3552" y="-96"/>
      </p:cViewPr>
      <p:guideLst>
        <p:guide orient="horz" pos="2932"/>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131075" name="Rectangle 3"/>
          <p:cNvSpPr>
            <a:spLocks noGrp="1" noChangeArrowheads="1"/>
          </p:cNvSpPr>
          <p:nvPr>
            <p:ph type="dt" sz="quarter" idx="1"/>
          </p:nvPr>
        </p:nvSpPr>
        <p:spPr bwMode="auto">
          <a:xfrm>
            <a:off x="3978275"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endParaRPr lang="en-US"/>
          </a:p>
        </p:txBody>
      </p:sp>
      <p:sp>
        <p:nvSpPr>
          <p:cNvPr id="131076" name="Rectangle 4"/>
          <p:cNvSpPr>
            <a:spLocks noGrp="1" noChangeArrowheads="1"/>
          </p:cNvSpPr>
          <p:nvPr>
            <p:ph type="ftr" sz="quarter" idx="2"/>
          </p:nvPr>
        </p:nvSpPr>
        <p:spPr bwMode="auto">
          <a:xfrm>
            <a:off x="0" y="8840788"/>
            <a:ext cx="3041650" cy="465137"/>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131077" name="Rectangle 5"/>
          <p:cNvSpPr>
            <a:spLocks noGrp="1" noChangeArrowheads="1"/>
          </p:cNvSpPr>
          <p:nvPr>
            <p:ph type="sldNum" sz="quarter" idx="3"/>
          </p:nvPr>
        </p:nvSpPr>
        <p:spPr bwMode="auto">
          <a:xfrm>
            <a:off x="3978275" y="8840788"/>
            <a:ext cx="3041650" cy="465137"/>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fld id="{8C915625-634F-43A9-BFAE-F8FF18CA2E42}" type="slidenum">
              <a:rPr lang="en-US"/>
              <a:pPr/>
              <a:t>‹#›</a:t>
            </a:fld>
            <a:endParaRPr lang="en-US"/>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endParaRPr lang="en-US"/>
          </a:p>
        </p:txBody>
      </p:sp>
      <p:sp>
        <p:nvSpPr>
          <p:cNvPr id="6148" name="Rectangle 4"/>
          <p:cNvSpPr>
            <a:spLocks noGrp="1" noRot="1" noChangeAspect="1" noChangeArrowheads="1" noTextEdit="1"/>
          </p:cNvSpPr>
          <p:nvPr>
            <p:ph type="sldImg" idx="2"/>
          </p:nvPr>
        </p:nvSpPr>
        <p:spPr bwMode="auto">
          <a:xfrm>
            <a:off x="414338" y="696913"/>
            <a:ext cx="6202362" cy="348932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0088" y="4419600"/>
            <a:ext cx="5619750" cy="4189413"/>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6151"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fld id="{F6AACC46-C279-443F-B556-4A2B318B4903}" type="slidenum">
              <a:rPr lang="en-US"/>
              <a:pPr/>
              <a:t>‹#›</a:t>
            </a:fld>
            <a:endParaRPr lang="en-US"/>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ACC46-C279-443F-B556-4A2B318B4903}" type="slidenum">
              <a:rPr lang="en-US" smtClean="0"/>
              <a:pPr/>
              <a:t>2</a:t>
            </a:fld>
            <a:endParaRPr lang="en-US" dirty="0"/>
          </a:p>
        </p:txBody>
      </p:sp>
    </p:spTree>
    <p:extLst>
      <p:ext uri="{BB962C8B-B14F-4D97-AF65-F5344CB8AC3E}">
        <p14:creationId xmlns:p14="http://schemas.microsoft.com/office/powerpoint/2010/main" val="832803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Contracting</a:t>
            </a:r>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27</a:t>
            </a:fld>
            <a:endParaRPr lang="en-US"/>
          </a:p>
        </p:txBody>
      </p:sp>
    </p:spTree>
    <p:extLst>
      <p:ext uri="{BB962C8B-B14F-4D97-AF65-F5344CB8AC3E}">
        <p14:creationId xmlns:p14="http://schemas.microsoft.com/office/powerpoint/2010/main" val="409684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a:t>
            </a:r>
            <a:r>
              <a:rPr lang="en-US" baseline="0" dirty="0" smtClean="0"/>
              <a:t> that the last chance to request a secure FTP Site is Oct. 2, 2020 at 2pm. This FTP site will be required to upload proposals…</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29</a:t>
            </a:fld>
            <a:endParaRPr lang="en-US"/>
          </a:p>
        </p:txBody>
      </p:sp>
    </p:spTree>
    <p:extLst>
      <p:ext uri="{BB962C8B-B14F-4D97-AF65-F5344CB8AC3E}">
        <p14:creationId xmlns:p14="http://schemas.microsoft.com/office/powerpoint/2010/main" val="107479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31</a:t>
            </a:fld>
            <a:endParaRPr lang="en-US"/>
          </a:p>
        </p:txBody>
      </p:sp>
    </p:spTree>
    <p:extLst>
      <p:ext uri="{BB962C8B-B14F-4D97-AF65-F5344CB8AC3E}">
        <p14:creationId xmlns:p14="http://schemas.microsoft.com/office/powerpoint/2010/main" val="2409430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ACC46-C279-443F-B556-4A2B318B4903}" type="slidenum">
              <a:rPr lang="en-US" smtClean="0"/>
              <a:pPr/>
              <a:t>37</a:t>
            </a:fld>
            <a:endParaRPr lang="en-US"/>
          </a:p>
        </p:txBody>
      </p:sp>
    </p:spTree>
    <p:extLst>
      <p:ext uri="{BB962C8B-B14F-4D97-AF65-F5344CB8AC3E}">
        <p14:creationId xmlns:p14="http://schemas.microsoft.com/office/powerpoint/2010/main" val="4292783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a:t>
            </a:r>
            <a:r>
              <a:rPr lang="en-US" baseline="0" dirty="0"/>
              <a:t> PE presents</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38</a:t>
            </a:fld>
            <a:endParaRPr lang="en-US" dirty="0"/>
          </a:p>
        </p:txBody>
      </p:sp>
    </p:spTree>
    <p:extLst>
      <p:ext uri="{BB962C8B-B14F-4D97-AF65-F5344CB8AC3E}">
        <p14:creationId xmlns:p14="http://schemas.microsoft.com/office/powerpoint/2010/main" val="270362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The project will replace and upsize approximately 1.5 miles of 42-inch gravity sewer main with 7,740 LF 84-inch Fiberglass Reinforced Pipe (FRP) gravity sanitary sewer main, and includes various diameter tie-ins, bypass pumping, pavement repairs, and traffic control.</a:t>
            </a:r>
          </a:p>
          <a:p>
            <a:r>
              <a:rPr lang="en-US" sz="2800" dirty="0"/>
              <a:t>Unique Project Challenges</a:t>
            </a:r>
          </a:p>
          <a:p>
            <a:pPr lvl="1"/>
            <a:r>
              <a:rPr lang="en-US" sz="2400" dirty="0"/>
              <a:t>EPA Consent Decree</a:t>
            </a:r>
          </a:p>
          <a:p>
            <a:pPr lvl="1"/>
            <a:r>
              <a:rPr lang="en-US" sz="2400" dirty="0"/>
              <a:t>Installation along and crossing Leon Creek, within the 100-year floodplain.</a:t>
            </a:r>
          </a:p>
          <a:p>
            <a:pPr lvl="1"/>
            <a:r>
              <a:rPr lang="en-US" sz="2400" dirty="0"/>
              <a:t>Limited project access </a:t>
            </a:r>
          </a:p>
          <a:p>
            <a:pPr lvl="1"/>
            <a:r>
              <a:rPr lang="en-US" sz="2400" dirty="0"/>
              <a:t>Multiple tunneling segments</a:t>
            </a:r>
          </a:p>
          <a:p>
            <a:pPr lvl="1"/>
            <a:r>
              <a:rPr lang="en-US" sz="2400" dirty="0"/>
              <a:t>Existing WL and RWL relocates</a:t>
            </a:r>
          </a:p>
          <a:p>
            <a:pPr lvl="1"/>
            <a:r>
              <a:rPr lang="en-US" sz="2400" dirty="0"/>
              <a:t>Large diameter bypass (70+ </a:t>
            </a:r>
            <a:r>
              <a:rPr lang="en-US" sz="2400" dirty="0" err="1"/>
              <a:t>mgd</a:t>
            </a:r>
            <a:r>
              <a:rPr lang="en-US" sz="2400" dirty="0"/>
              <a:t>)</a:t>
            </a:r>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39</a:t>
            </a:fld>
            <a:endParaRPr lang="en-US"/>
          </a:p>
        </p:txBody>
      </p:sp>
    </p:spTree>
    <p:extLst>
      <p:ext uri="{BB962C8B-B14F-4D97-AF65-F5344CB8AC3E}">
        <p14:creationId xmlns:p14="http://schemas.microsoft.com/office/powerpoint/2010/main" val="77524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40</a:t>
            </a:fld>
            <a:endParaRPr lang="en-US" dirty="0"/>
          </a:p>
        </p:txBody>
      </p:sp>
    </p:spTree>
    <p:extLst>
      <p:ext uri="{BB962C8B-B14F-4D97-AF65-F5344CB8AC3E}">
        <p14:creationId xmlns:p14="http://schemas.microsoft.com/office/powerpoint/2010/main" val="4004371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41</a:t>
            </a:fld>
            <a:endParaRPr lang="en-US" dirty="0"/>
          </a:p>
        </p:txBody>
      </p:sp>
    </p:spTree>
    <p:extLst>
      <p:ext uri="{BB962C8B-B14F-4D97-AF65-F5344CB8AC3E}">
        <p14:creationId xmlns:p14="http://schemas.microsoft.com/office/powerpoint/2010/main" val="2227214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43</a:t>
            </a:fld>
            <a:endParaRPr lang="en-US"/>
          </a:p>
        </p:txBody>
      </p:sp>
    </p:spTree>
    <p:extLst>
      <p:ext uri="{BB962C8B-B14F-4D97-AF65-F5344CB8AC3E}">
        <p14:creationId xmlns:p14="http://schemas.microsoft.com/office/powerpoint/2010/main" val="1182173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47</a:t>
            </a:fld>
            <a:endParaRPr lang="en-US" dirty="0"/>
          </a:p>
        </p:txBody>
      </p:sp>
    </p:spTree>
    <p:extLst>
      <p:ext uri="{BB962C8B-B14F-4D97-AF65-F5344CB8AC3E}">
        <p14:creationId xmlns:p14="http://schemas.microsoft.com/office/powerpoint/2010/main" val="40073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fld id="{F6AACC46-C279-443F-B556-4A2B318B4903}" type="slidenum">
              <a:rPr lang="en-US" smtClean="0"/>
              <a:pPr/>
              <a:t>4</a:t>
            </a:fld>
            <a:endParaRPr lang="en-US"/>
          </a:p>
        </p:txBody>
      </p:sp>
    </p:spTree>
    <p:extLst>
      <p:ext uri="{BB962C8B-B14F-4D97-AF65-F5344CB8AC3E}">
        <p14:creationId xmlns:p14="http://schemas.microsoft.com/office/powerpoint/2010/main" val="2361153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ACC46-C279-443F-B556-4A2B318B4903}" type="slidenum">
              <a:rPr lang="en-US" smtClean="0"/>
              <a:pPr/>
              <a:t>48</a:t>
            </a:fld>
            <a:endParaRPr lang="en-US" dirty="0"/>
          </a:p>
        </p:txBody>
      </p:sp>
    </p:spTree>
    <p:extLst>
      <p:ext uri="{BB962C8B-B14F-4D97-AF65-F5344CB8AC3E}">
        <p14:creationId xmlns:p14="http://schemas.microsoft.com/office/powerpoint/2010/main" val="3599412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55</a:t>
            </a:fld>
            <a:endParaRPr lang="en-US" dirty="0"/>
          </a:p>
        </p:txBody>
      </p:sp>
    </p:spTree>
    <p:extLst>
      <p:ext uri="{BB962C8B-B14F-4D97-AF65-F5344CB8AC3E}">
        <p14:creationId xmlns:p14="http://schemas.microsoft.com/office/powerpoint/2010/main" val="12212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13</a:t>
            </a:fld>
            <a:endParaRPr lang="en-US" dirty="0"/>
          </a:p>
        </p:txBody>
      </p:sp>
    </p:spTree>
    <p:extLst>
      <p:ext uri="{BB962C8B-B14F-4D97-AF65-F5344CB8AC3E}">
        <p14:creationId xmlns:p14="http://schemas.microsoft.com/office/powerpoint/2010/main" val="403776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14</a:t>
            </a:fld>
            <a:endParaRPr lang="en-US"/>
          </a:p>
        </p:txBody>
      </p:sp>
    </p:spTree>
    <p:extLst>
      <p:ext uri="{BB962C8B-B14F-4D97-AF65-F5344CB8AC3E}">
        <p14:creationId xmlns:p14="http://schemas.microsoft.com/office/powerpoint/2010/main" val="26915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15</a:t>
            </a:fld>
            <a:endParaRPr lang="en-US"/>
          </a:p>
        </p:txBody>
      </p:sp>
    </p:spTree>
    <p:extLst>
      <p:ext uri="{BB962C8B-B14F-4D97-AF65-F5344CB8AC3E}">
        <p14:creationId xmlns:p14="http://schemas.microsoft.com/office/powerpoint/2010/main" val="192461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18</a:t>
            </a:fld>
            <a:endParaRPr lang="en-US"/>
          </a:p>
        </p:txBody>
      </p:sp>
    </p:spTree>
    <p:extLst>
      <p:ext uri="{BB962C8B-B14F-4D97-AF65-F5344CB8AC3E}">
        <p14:creationId xmlns:p14="http://schemas.microsoft.com/office/powerpoint/2010/main" val="220971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19</a:t>
            </a:fld>
            <a:endParaRPr lang="en-US"/>
          </a:p>
        </p:txBody>
      </p:sp>
    </p:spTree>
    <p:extLst>
      <p:ext uri="{BB962C8B-B14F-4D97-AF65-F5344CB8AC3E}">
        <p14:creationId xmlns:p14="http://schemas.microsoft.com/office/powerpoint/2010/main" val="81267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20</a:t>
            </a:fld>
            <a:endParaRPr lang="en-US"/>
          </a:p>
        </p:txBody>
      </p:sp>
    </p:spTree>
    <p:extLst>
      <p:ext uri="{BB962C8B-B14F-4D97-AF65-F5344CB8AC3E}">
        <p14:creationId xmlns:p14="http://schemas.microsoft.com/office/powerpoint/2010/main" val="1264306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SMWB</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25</a:t>
            </a:fld>
            <a:endParaRPr lang="en-US" dirty="0"/>
          </a:p>
        </p:txBody>
      </p:sp>
    </p:spTree>
    <p:extLst>
      <p:ext uri="{BB962C8B-B14F-4D97-AF65-F5344CB8AC3E}">
        <p14:creationId xmlns:p14="http://schemas.microsoft.com/office/powerpoint/2010/main" val="426496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txBox="1">
            <a:spLocks/>
          </p:cNvSpPr>
          <p:nvPr userDrawn="1"/>
        </p:nvSpPr>
        <p:spPr>
          <a:xfrm>
            <a:off x="452510" y="54431"/>
            <a:ext cx="11286068" cy="1225729"/>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E-16 </a:t>
            </a:r>
            <a:r>
              <a:rPr kumimoji="0" lang="en-US" sz="3600" b="0" i="0" u="none" strike="noStrike" kern="1200" cap="none" spc="0" normalizeH="0" baseline="0" noProof="0" dirty="0" err="1"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Wurzbach</a:t>
            </a:r>
            <a:r>
              <a:rPr kumimoji="0" lang="en-US" sz="36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 </a:t>
            </a:r>
            <a:r>
              <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Parkway </a:t>
            </a:r>
            <a:endParaRPr kumimoji="0" lang="en-US" sz="36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Sewer at Highway 281 Project</a:t>
            </a:r>
            <a:endPar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endParaRPr>
          </a:p>
        </p:txBody>
      </p:sp>
      <p:sp>
        <p:nvSpPr>
          <p:cNvPr id="8" name="Text Box 19"/>
          <p:cNvSpPr txBox="1">
            <a:spLocks noChangeArrowheads="1"/>
          </p:cNvSpPr>
          <p:nvPr userDrawn="1"/>
        </p:nvSpPr>
        <p:spPr bwMode="auto">
          <a:xfrm>
            <a:off x="8047500" y="4682676"/>
            <a:ext cx="4144500" cy="560153"/>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1600" b="0" i="0" dirty="0">
                <a:solidFill>
                  <a:schemeClr val="bg1"/>
                </a:solidFill>
                <a:latin typeface="Gill Sans MT" panose="020B0502020104020203" pitchFamily="34" charset="0"/>
              </a:rPr>
              <a:t>Non-Mandatory Pre-Proposal</a:t>
            </a:r>
            <a:r>
              <a:rPr lang="en-US" sz="1600" b="0" i="0" baseline="0" dirty="0">
                <a:solidFill>
                  <a:schemeClr val="bg1"/>
                </a:solidFill>
                <a:latin typeface="Gill Sans MT" panose="020B0502020104020203" pitchFamily="34" charset="0"/>
              </a:rPr>
              <a:t> Meeting</a:t>
            </a:r>
            <a:endParaRPr lang="en-US" sz="1600" b="0" i="0" dirty="0">
              <a:solidFill>
                <a:schemeClr val="bg1"/>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lang="en-US" sz="1600" b="0" i="0" noProof="0" dirty="0" smtClean="0">
                <a:solidFill>
                  <a:schemeClr val="bg1"/>
                </a:solidFill>
                <a:latin typeface="Gill Sans MT" panose="020B0502020104020203" pitchFamily="34" charset="0"/>
              </a:rPr>
              <a:t>May 18, 2020 </a:t>
            </a:r>
            <a:r>
              <a:rPr lang="en-US" sz="1600" b="0" i="0" noProof="0" dirty="0">
                <a:solidFill>
                  <a:schemeClr val="bg1"/>
                </a:solidFill>
                <a:latin typeface="Gill Sans MT" panose="020B0502020104020203" pitchFamily="34" charset="0"/>
              </a:rPr>
              <a:t>at  2:30</a:t>
            </a:r>
            <a:r>
              <a:rPr lang="en-US" sz="1600" b="0" i="0" baseline="0" noProof="0" dirty="0">
                <a:solidFill>
                  <a:schemeClr val="bg1"/>
                </a:solidFill>
                <a:latin typeface="Gill Sans MT" panose="020B0502020104020203" pitchFamily="34" charset="0"/>
              </a:rPr>
              <a:t>PM</a:t>
            </a:r>
            <a:endParaRPr lang="en-US" sz="1600" b="0" i="0" noProof="0" dirty="0">
              <a:solidFill>
                <a:schemeClr val="bg1"/>
              </a:solidFill>
              <a:latin typeface="Gill Sans MT" panose="020B0502020104020203" pitchFamily="34" charset="0"/>
            </a:endParaRPr>
          </a:p>
        </p:txBody>
      </p:sp>
      <p:sp>
        <p:nvSpPr>
          <p:cNvPr id="3" name="Rectangle 2"/>
          <p:cNvSpPr/>
          <p:nvPr userDrawn="1"/>
        </p:nvSpPr>
        <p:spPr>
          <a:xfrm>
            <a:off x="452510" y="1404448"/>
            <a:ext cx="6096000" cy="3693319"/>
          </a:xfrm>
          <a:prstGeom prst="rect">
            <a:avLst/>
          </a:prstGeom>
        </p:spPr>
        <p:txBody>
          <a:bodyPr>
            <a:spAutoFit/>
          </a:bodyPr>
          <a:lstStyle/>
          <a:p>
            <a:pPr marL="0" indent="0">
              <a:buNone/>
            </a:pPr>
            <a:r>
              <a:rPr lang="en-US" sz="1800" dirty="0" smtClean="0">
                <a:solidFill>
                  <a:schemeClr val="bg1"/>
                </a:solidFill>
                <a:latin typeface="Gill Sans MT" panose="020B0502020104020203" pitchFamily="34" charset="0"/>
              </a:rPr>
              <a:t>Patrick O’Connor, PE</a:t>
            </a:r>
          </a:p>
          <a:p>
            <a:pPr marL="0" indent="0">
              <a:buNone/>
            </a:pPr>
            <a:r>
              <a:rPr lang="en-US" sz="1800" dirty="0" smtClean="0">
                <a:solidFill>
                  <a:schemeClr val="bg1">
                    <a:lumMod val="85000"/>
                  </a:schemeClr>
                </a:solidFill>
                <a:latin typeface="Gill Sans MT" panose="020B0502020104020203" pitchFamily="34" charset="0"/>
              </a:rPr>
              <a:t>Project Engineer, SAWS</a:t>
            </a:r>
          </a:p>
          <a:p>
            <a:pPr marL="0" indent="0">
              <a:buNone/>
            </a:pPr>
            <a:r>
              <a:rPr lang="en-US" sz="1800" dirty="0" smtClean="0">
                <a:solidFill>
                  <a:schemeClr val="bg1"/>
                </a:solidFill>
                <a:latin typeface="Gill Sans MT" panose="020B0502020104020203" pitchFamily="34" charset="0"/>
              </a:rPr>
              <a:t>Roxanne L. Lockhart</a:t>
            </a:r>
            <a:endParaRPr lang="en-US" sz="1800" dirty="0" smtClean="0">
              <a:solidFill>
                <a:schemeClr val="bg1">
                  <a:lumMod val="85000"/>
                </a:schemeClr>
              </a:solidFill>
              <a:latin typeface="Gill Sans MT" panose="020B0502020104020203" pitchFamily="34" charset="0"/>
            </a:endParaRPr>
          </a:p>
          <a:p>
            <a:pPr marL="0" indent="0">
              <a:buNone/>
            </a:pPr>
            <a:r>
              <a:rPr lang="en-US" sz="1800" dirty="0" smtClean="0">
                <a:solidFill>
                  <a:schemeClr val="bg1">
                    <a:lumMod val="85000"/>
                  </a:schemeClr>
                </a:solidFill>
                <a:latin typeface="Gill Sans MT" panose="020B0502020104020203" pitchFamily="34" charset="0"/>
              </a:rPr>
              <a:t>Contract Administrator, SAWS</a:t>
            </a:r>
          </a:p>
          <a:p>
            <a:pPr marL="0" indent="0">
              <a:buNone/>
            </a:pPr>
            <a:r>
              <a:rPr lang="en-US" sz="1800" dirty="0" smtClean="0">
                <a:solidFill>
                  <a:schemeClr val="bg1"/>
                </a:solidFill>
                <a:latin typeface="Gill Sans MT" panose="020B0502020104020203" pitchFamily="34" charset="0"/>
              </a:rPr>
              <a:t>Marisol V. Robles</a:t>
            </a:r>
            <a:endParaRPr lang="en-US" sz="1800" dirty="0" smtClean="0">
              <a:solidFill>
                <a:schemeClr val="bg1">
                  <a:lumMod val="85000"/>
                </a:schemeClr>
              </a:solidFill>
              <a:latin typeface="Gill Sans MT" panose="020B0502020104020203" pitchFamily="34" charset="0"/>
            </a:endParaRPr>
          </a:p>
          <a:p>
            <a:pPr marL="0" indent="0">
              <a:buNone/>
            </a:pPr>
            <a:r>
              <a:rPr lang="en-US" sz="1800" dirty="0" smtClean="0">
                <a:solidFill>
                  <a:schemeClr val="bg1">
                    <a:lumMod val="85000"/>
                  </a:schemeClr>
                </a:solidFill>
                <a:latin typeface="Gill Sans MT" panose="020B0502020104020203" pitchFamily="34" charset="0"/>
              </a:rPr>
              <a:t>SMWVB Program Manager, SAWS</a:t>
            </a:r>
          </a:p>
          <a:p>
            <a:pPr marL="0" indent="0">
              <a:buNone/>
            </a:pPr>
            <a:r>
              <a:rPr lang="en-US" sz="1800" dirty="0" smtClean="0">
                <a:solidFill>
                  <a:schemeClr val="bg1"/>
                </a:solidFill>
                <a:latin typeface="Gill Sans MT" panose="020B0502020104020203" pitchFamily="34" charset="0"/>
              </a:rPr>
              <a:t>Mario Valdez, PE</a:t>
            </a:r>
          </a:p>
          <a:p>
            <a:pPr marL="0" indent="0">
              <a:buNone/>
            </a:pPr>
            <a:r>
              <a:rPr lang="en-US" sz="1800" dirty="0" smtClean="0">
                <a:solidFill>
                  <a:schemeClr val="bg1">
                    <a:lumMod val="85000"/>
                  </a:schemeClr>
                </a:solidFill>
                <a:latin typeface="Gill Sans MT" panose="020B0502020104020203" pitchFamily="34" charset="0"/>
              </a:rPr>
              <a:t>Project Engineer of Record, KHA</a:t>
            </a:r>
          </a:p>
          <a:p>
            <a:pPr marL="0" indent="0">
              <a:buNone/>
            </a:pPr>
            <a:r>
              <a:rPr lang="en-US" sz="1800" dirty="0" smtClean="0">
                <a:solidFill>
                  <a:schemeClr val="bg1"/>
                </a:solidFill>
                <a:latin typeface="Gill Sans MT" panose="020B0502020104020203" pitchFamily="34" charset="0"/>
              </a:rPr>
              <a:t>Jeff Farnsworth, PE</a:t>
            </a:r>
          </a:p>
          <a:p>
            <a:pPr marL="0" indent="0">
              <a:buNone/>
            </a:pPr>
            <a:r>
              <a:rPr lang="en-US" sz="1800" dirty="0" smtClean="0">
                <a:solidFill>
                  <a:schemeClr val="bg1">
                    <a:lumMod val="85000"/>
                  </a:schemeClr>
                </a:solidFill>
                <a:latin typeface="Gill Sans MT" panose="020B0502020104020203" pitchFamily="34" charset="0"/>
              </a:rPr>
              <a:t>Project Engineer, KHA</a:t>
            </a:r>
          </a:p>
          <a:p>
            <a:pPr marL="0" indent="0">
              <a:buNone/>
            </a:pPr>
            <a:endParaRPr lang="en-US" sz="1800" dirty="0">
              <a:solidFill>
                <a:schemeClr val="bg1"/>
              </a:solidFill>
            </a:endParaRPr>
          </a:p>
        </p:txBody>
      </p:sp>
    </p:spTree>
    <p:extLst>
      <p:ext uri="{BB962C8B-B14F-4D97-AF65-F5344CB8AC3E}">
        <p14:creationId xmlns:p14="http://schemas.microsoft.com/office/powerpoint/2010/main" val="8519803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txBox="1">
            <a:spLocks/>
          </p:cNvSpPr>
          <p:nvPr userDrawn="1"/>
        </p:nvSpPr>
        <p:spPr>
          <a:xfrm>
            <a:off x="452510" y="54431"/>
            <a:ext cx="11286068" cy="1225729"/>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E-20: </a:t>
            </a:r>
            <a:r>
              <a:rPr kumimoji="0" lang="en-US" sz="3600" b="0" i="0" u="none" strike="noStrike" kern="1200" cap="none" spc="0" normalizeH="0" baseline="0" noProof="0" dirty="0" err="1">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Wurzbach</a:t>
            </a:r>
            <a:r>
              <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 Parkway Project – Segment 1</a:t>
            </a:r>
          </a:p>
        </p:txBody>
      </p:sp>
      <p:sp>
        <p:nvSpPr>
          <p:cNvPr id="8" name="Text Box 19"/>
          <p:cNvSpPr txBox="1">
            <a:spLocks noChangeArrowheads="1"/>
          </p:cNvSpPr>
          <p:nvPr userDrawn="1"/>
        </p:nvSpPr>
        <p:spPr bwMode="auto">
          <a:xfrm>
            <a:off x="8047500" y="4682676"/>
            <a:ext cx="4144500" cy="560153"/>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1600" b="0" i="0" dirty="0">
                <a:solidFill>
                  <a:schemeClr val="bg1"/>
                </a:solidFill>
                <a:latin typeface="Gill Sans MT" panose="020B0502020104020203" pitchFamily="34" charset="0"/>
              </a:rPr>
              <a:t>Non-Mandatory Pre-Proposal</a:t>
            </a:r>
            <a:r>
              <a:rPr lang="en-US" sz="1600" b="0" i="0" baseline="0" dirty="0">
                <a:solidFill>
                  <a:schemeClr val="bg1"/>
                </a:solidFill>
                <a:latin typeface="Gill Sans MT" panose="020B0502020104020203" pitchFamily="34" charset="0"/>
              </a:rPr>
              <a:t> Meeting</a:t>
            </a:r>
            <a:endParaRPr lang="en-US" sz="1600" b="0" i="0" dirty="0">
              <a:solidFill>
                <a:schemeClr val="bg1"/>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lang="en-US" sz="1600" b="0" i="0" noProof="0" dirty="0">
                <a:solidFill>
                  <a:schemeClr val="bg1"/>
                </a:solidFill>
                <a:latin typeface="Gill Sans MT" panose="020B0502020104020203" pitchFamily="34" charset="0"/>
              </a:rPr>
              <a:t>April</a:t>
            </a:r>
            <a:r>
              <a:rPr lang="en-US" sz="1600" b="0" i="0" baseline="0" noProof="0" dirty="0">
                <a:solidFill>
                  <a:schemeClr val="bg1"/>
                </a:solidFill>
                <a:latin typeface="Gill Sans MT" panose="020B0502020104020203" pitchFamily="34" charset="0"/>
              </a:rPr>
              <a:t> 16</a:t>
            </a:r>
            <a:r>
              <a:rPr lang="en-US" sz="1600" b="0" i="0" noProof="0" dirty="0">
                <a:solidFill>
                  <a:schemeClr val="bg1"/>
                </a:solidFill>
                <a:latin typeface="Gill Sans MT" panose="020B0502020104020203" pitchFamily="34" charset="0"/>
              </a:rPr>
              <a:t>, 2019 at  2:30</a:t>
            </a:r>
            <a:r>
              <a:rPr lang="en-US" sz="1600" b="0" i="0" baseline="0" noProof="0" dirty="0">
                <a:solidFill>
                  <a:schemeClr val="bg1"/>
                </a:solidFill>
                <a:latin typeface="Gill Sans MT" panose="020B0502020104020203" pitchFamily="34" charset="0"/>
              </a:rPr>
              <a:t>PM</a:t>
            </a:r>
            <a:endParaRPr lang="en-US" sz="1600" b="0" i="0" noProof="0" dirty="0">
              <a:solidFill>
                <a:schemeClr val="bg1"/>
              </a:solidFill>
              <a:latin typeface="Gill Sans MT" panose="020B0502020104020203" pitchFamily="34" charset="0"/>
            </a:endParaRPr>
          </a:p>
        </p:txBody>
      </p:sp>
      <p:sp>
        <p:nvSpPr>
          <p:cNvPr id="5" name="Text Box 19"/>
          <p:cNvSpPr txBox="1">
            <a:spLocks noChangeArrowheads="1"/>
          </p:cNvSpPr>
          <p:nvPr userDrawn="1"/>
        </p:nvSpPr>
        <p:spPr bwMode="auto">
          <a:xfrm>
            <a:off x="332760" y="2108394"/>
            <a:ext cx="5910159" cy="609141"/>
          </a:xfrm>
          <a:prstGeom prst="rect">
            <a:avLst/>
          </a:prstGeom>
          <a:noFill/>
          <a:ln w="28575" algn="ctr">
            <a:noFill/>
            <a:miter lim="800000"/>
            <a:headEnd/>
            <a:tailEnd/>
          </a:ln>
          <a:effectLst/>
        </p:spPr>
        <p:txBody>
          <a:bodyPr wrap="square">
            <a:spAutoFit/>
          </a:bodyPr>
          <a:lstStyle/>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Fred Flores</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Contract Administrator, SAWS </a:t>
            </a:r>
          </a:p>
        </p:txBody>
      </p:sp>
      <p:sp>
        <p:nvSpPr>
          <p:cNvPr id="9" name="Text Box 19"/>
          <p:cNvSpPr txBox="1">
            <a:spLocks noChangeArrowheads="1"/>
          </p:cNvSpPr>
          <p:nvPr userDrawn="1"/>
        </p:nvSpPr>
        <p:spPr bwMode="auto">
          <a:xfrm>
            <a:off x="332763" y="1392656"/>
            <a:ext cx="5910159" cy="60324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000" b="0" dirty="0">
                <a:solidFill>
                  <a:schemeClr val="bg1"/>
                </a:solidFill>
                <a:latin typeface="Gill Sans MT" panose="020B0502020104020203" pitchFamily="34" charset="0"/>
              </a:rPr>
              <a:t>Patrick O’Connor</a:t>
            </a:r>
            <a:r>
              <a:rPr lang="en-US" sz="2000" b="0" baseline="0" dirty="0">
                <a:solidFill>
                  <a:schemeClr val="bg1"/>
                </a:solidFill>
                <a:latin typeface="Gill Sans MT" panose="020B0502020104020203" pitchFamily="34" charset="0"/>
              </a:rPr>
              <a:t>, PE</a:t>
            </a:r>
            <a:endParaRPr lang="en-US" sz="20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600" dirty="0">
                <a:solidFill>
                  <a:schemeClr val="accent5">
                    <a:lumMod val="40000"/>
                    <a:lumOff val="60000"/>
                  </a:schemeClr>
                </a:solidFill>
                <a:latin typeface="Gill Sans MT" panose="020B0502020104020203" pitchFamily="34" charset="0"/>
              </a:rPr>
              <a:t>Project</a:t>
            </a:r>
            <a:r>
              <a:rPr lang="en-US" sz="1600" baseline="0" dirty="0">
                <a:solidFill>
                  <a:schemeClr val="accent5">
                    <a:lumMod val="40000"/>
                    <a:lumOff val="60000"/>
                  </a:schemeClr>
                </a:solidFill>
                <a:latin typeface="Gill Sans MT" panose="020B0502020104020203" pitchFamily="34" charset="0"/>
              </a:rPr>
              <a:t> Engineer</a:t>
            </a:r>
            <a:r>
              <a:rPr lang="en-US" sz="1600" dirty="0">
                <a:solidFill>
                  <a:schemeClr val="accent5">
                    <a:lumMod val="40000"/>
                    <a:lumOff val="60000"/>
                  </a:schemeClr>
                </a:solidFill>
                <a:latin typeface="Gill Sans MT" panose="020B0502020104020203" pitchFamily="34" charset="0"/>
              </a:rPr>
              <a:t>, SAWS</a:t>
            </a:r>
          </a:p>
        </p:txBody>
      </p:sp>
      <p:sp>
        <p:nvSpPr>
          <p:cNvPr id="11" name="Text Box 19"/>
          <p:cNvSpPr txBox="1">
            <a:spLocks noChangeArrowheads="1"/>
          </p:cNvSpPr>
          <p:nvPr userDrawn="1"/>
        </p:nvSpPr>
        <p:spPr bwMode="auto">
          <a:xfrm>
            <a:off x="332759" y="2830031"/>
            <a:ext cx="5910159" cy="609141"/>
          </a:xfrm>
          <a:prstGeom prst="rect">
            <a:avLst/>
          </a:prstGeom>
          <a:noFill/>
          <a:ln w="28575" algn="ctr">
            <a:noFill/>
            <a:miter lim="800000"/>
            <a:headEnd/>
            <a:tailEnd/>
          </a:ln>
          <a:effectLst/>
        </p:spPr>
        <p:txBody>
          <a:bodyPr wrap="square">
            <a:spAutoFit/>
          </a:bodyPr>
          <a:lstStyle/>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Marisol V. Robles</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SMWVP Program Manager, SAWS </a:t>
            </a:r>
          </a:p>
        </p:txBody>
      </p:sp>
      <p:sp>
        <p:nvSpPr>
          <p:cNvPr id="13" name="Text Box 19"/>
          <p:cNvSpPr txBox="1">
            <a:spLocks noChangeArrowheads="1"/>
          </p:cNvSpPr>
          <p:nvPr userDrawn="1"/>
        </p:nvSpPr>
        <p:spPr bwMode="auto">
          <a:xfrm>
            <a:off x="332758" y="3551668"/>
            <a:ext cx="5910159" cy="60324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000" b="0" baseline="0" dirty="0">
                <a:solidFill>
                  <a:schemeClr val="bg1"/>
                </a:solidFill>
                <a:latin typeface="Gill Sans MT" panose="020B0502020104020203" pitchFamily="34" charset="0"/>
              </a:rPr>
              <a:t>Kendall NeSmith, PE</a:t>
            </a:r>
            <a:endParaRPr lang="en-US" sz="20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600" baseline="0" dirty="0">
                <a:solidFill>
                  <a:schemeClr val="accent5">
                    <a:lumMod val="40000"/>
                    <a:lumOff val="60000"/>
                  </a:schemeClr>
                </a:solidFill>
                <a:latin typeface="Gill Sans MT" panose="020B0502020104020203" pitchFamily="34" charset="0"/>
              </a:rPr>
              <a:t>Project Engineer, KHA</a:t>
            </a:r>
            <a:endParaRPr lang="en-US" sz="1600" dirty="0">
              <a:solidFill>
                <a:schemeClr val="accent5">
                  <a:lumMod val="40000"/>
                  <a:lumOff val="60000"/>
                </a:schemeClr>
              </a:solidFill>
              <a:latin typeface="Gill Sans MT" panose="020B0502020104020203" pitchFamily="34" charset="0"/>
            </a:endParaRPr>
          </a:p>
        </p:txBody>
      </p:sp>
      <p:sp>
        <p:nvSpPr>
          <p:cNvPr id="10" name="Text Box 19"/>
          <p:cNvSpPr txBox="1">
            <a:spLocks noChangeArrowheads="1"/>
          </p:cNvSpPr>
          <p:nvPr userDrawn="1"/>
        </p:nvSpPr>
        <p:spPr bwMode="auto">
          <a:xfrm>
            <a:off x="332757" y="4267406"/>
            <a:ext cx="5910159" cy="60324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000" b="0" baseline="0" dirty="0">
                <a:solidFill>
                  <a:schemeClr val="bg1"/>
                </a:solidFill>
                <a:latin typeface="Gill Sans MT" panose="020B0502020104020203" pitchFamily="34" charset="0"/>
              </a:rPr>
              <a:t>Ryan Sowa, PE</a:t>
            </a:r>
            <a:endParaRPr lang="en-US" sz="20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600" baseline="0" dirty="0">
                <a:solidFill>
                  <a:schemeClr val="accent5">
                    <a:lumMod val="40000"/>
                    <a:lumOff val="60000"/>
                  </a:schemeClr>
                </a:solidFill>
                <a:latin typeface="Gill Sans MT" panose="020B0502020104020203" pitchFamily="34" charset="0"/>
              </a:rPr>
              <a:t>Project Engineer of Record, KHA</a:t>
            </a:r>
            <a:endParaRPr lang="en-US" sz="1600" dirty="0">
              <a:solidFill>
                <a:schemeClr val="accent5">
                  <a:lumMod val="40000"/>
                  <a:lumOff val="60000"/>
                </a:schemeClr>
              </a:solidFill>
              <a:latin typeface="Gill Sans MT" panose="020B0502020104020203" pitchFamily="34" charset="0"/>
            </a:endParaRPr>
          </a:p>
        </p:txBody>
      </p:sp>
    </p:spTree>
    <p:extLst>
      <p:ext uri="{BB962C8B-B14F-4D97-AF65-F5344CB8AC3E}">
        <p14:creationId xmlns:p14="http://schemas.microsoft.com/office/powerpoint/2010/main" val="16914179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1">
                <a:solidFill>
                  <a:schemeClr val="bg1">
                    <a:lumMod val="50000"/>
                  </a:schemeClr>
                </a:solidFill>
                <a:latin typeface="Calibri" pitchFamily="34" charset="0"/>
              </a:defRPr>
            </a:lvl1pPr>
          </a:lstStyle>
          <a:p>
            <a:r>
              <a:rPr lang="en-US" dirty="0"/>
              <a:t>Click to Edit Page Title</a:t>
            </a:r>
          </a:p>
        </p:txBody>
      </p:sp>
      <p:sp>
        <p:nvSpPr>
          <p:cNvPr id="3" name="Content Placeholder 2"/>
          <p:cNvSpPr>
            <a:spLocks noGrp="1"/>
          </p:cNvSpPr>
          <p:nvPr>
            <p:ph idx="1"/>
          </p:nvPr>
        </p:nvSpPr>
        <p:spPr>
          <a:xfrm>
            <a:off x="609600" y="985653"/>
            <a:ext cx="10972800" cy="4975669"/>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6901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11735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1">
                <a:solidFill>
                  <a:schemeClr val="bg1">
                    <a:lumMod val="50000"/>
                  </a:schemeClr>
                </a:solidFill>
                <a:latin typeface="Calibri" pitchFamily="34" charset="0"/>
              </a:defRPr>
            </a:lvl1pPr>
          </a:lstStyle>
          <a:p>
            <a:r>
              <a:rPr lang="en-US" dirty="0"/>
              <a:t>Click to Edit Page Title</a:t>
            </a:r>
          </a:p>
        </p:txBody>
      </p:sp>
      <p:sp>
        <p:nvSpPr>
          <p:cNvPr id="3" name="Content Placeholder 2"/>
          <p:cNvSpPr>
            <a:spLocks noGrp="1"/>
          </p:cNvSpPr>
          <p:nvPr>
            <p:ph idx="1"/>
          </p:nvPr>
        </p:nvSpPr>
        <p:spPr>
          <a:xfrm>
            <a:off x="609600" y="985653"/>
            <a:ext cx="10972800" cy="4975669"/>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2390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image" Target="../media/image7.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6"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extLst>
      <p:ext uri="{BB962C8B-B14F-4D97-AF65-F5344CB8AC3E}">
        <p14:creationId xmlns:p14="http://schemas.microsoft.com/office/powerpoint/2010/main" val="433660349"/>
      </p:ext>
    </p:extLst>
  </p:cSld>
  <p:clrMap bg1="lt1" tx1="dk1" bg2="lt2" tx2="dk2" accent1="accent1" accent2="accent2" accent3="accent3" accent4="accent4" accent5="accent5" accent6="accent6" hlink="hlink" folHlink="folHlink"/>
  <p:sldLayoutIdLst>
    <p:sldLayoutId id="2147483710" r:id="rId1"/>
    <p:sldLayoutId id="2147483711" r:id="rId2"/>
  </p:sldLayoutIdLst>
  <p:timing>
    <p:tnLst>
      <p:par>
        <p:cTn id="1" dur="indefinite" restart="never" nodeType="tmRoot"/>
      </p:par>
    </p:tnLst>
  </p:timing>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noProof="0" dirty="0" smtClean="0">
                <a:effectLst>
                  <a:outerShdw blurRad="50800" dist="38100" dir="2700000" algn="tl" rotWithShape="0">
                    <a:prstClr val="black">
                      <a:alpha val="40000"/>
                    </a:prstClr>
                  </a:outerShdw>
                </a:effectLst>
                <a:latin typeface="Gill Sans MT" panose="020B0502020104020203" pitchFamily="34" charset="0"/>
              </a:rPr>
              <a:t>August 31, 2020</a:t>
            </a: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208903" y="6219099"/>
            <a:ext cx="8896997"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smtClean="0">
                <a:solidFill>
                  <a:schemeClr val="bg1"/>
                </a:solidFill>
                <a:effectLst>
                  <a:outerShdw blurRad="127000" dist="63500" dir="2700000" algn="t" rotWithShape="0">
                    <a:schemeClr val="tx1"/>
                  </a:outerShdw>
                </a:effectLst>
                <a:latin typeface="Gill Sans MT" panose="020B0502020104020203" pitchFamily="34" charset="0"/>
              </a:rPr>
              <a:t>W-1 Leon Creek: Hwy 151 to Hwy 90 - Upper Segment</a:t>
            </a:r>
            <a:endParaRPr lang="en-US" sz="2400" b="0" dirty="0">
              <a:solidFill>
                <a:schemeClr val="bg1"/>
              </a:solidFill>
              <a:effectLst>
                <a:outerShdw blurRad="127000" dist="63500" dir="2700000" algn="t" rotWithShape="0">
                  <a:schemeClr val="tx1"/>
                </a:outerShdw>
              </a:effectLst>
              <a:latin typeface="Gill Sans MT" panose="020B0502020104020203" pitchFamily="34" charset="0"/>
            </a:endParaRP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7"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extLst>
      <p:ext uri="{BB962C8B-B14F-4D97-AF65-F5344CB8AC3E}">
        <p14:creationId xmlns:p14="http://schemas.microsoft.com/office/powerpoint/2010/main" val="36956916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2" r:id="rId3"/>
  </p:sldLayoutIdLst>
  <p:timing>
    <p:tnLst>
      <p:par>
        <p:cTn id="1" dur="indefinite" restart="never" nodeType="tmRoot"/>
      </p:par>
    </p:tnLst>
  </p:timing>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apps.saws.org/business_center/contractsol/Drill.cfm?id=3865&amp;View=Y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roxanne.lockheart@saws.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saws.smwbe.com/" TargetMode="External"/><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saws.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mailto:constworkreq@saws.org"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taieol.tw/pages/144771" TargetMode="External"/><Relationship Id="rId2" Type="http://schemas.openxmlformats.org/officeDocument/2006/relationships/image" Target="../media/image24.jp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com/url?sa=i&amp;rct=j&amp;q=&amp;esrc=s&amp;source=images&amp;cd=&amp;cad=rja&amp;uact=8&amp;ved=2ahUKEwivkOajlfbiAhUNCKwKHX7yCvMQjRx6BAgBEAU&amp;url=https://www.audubon.org/field-guide/bird/golden-cheeked-warbler&amp;psig=AOvVaw3rWvFBB11haFVDqsUii8Vc&amp;ust=1561055024936481"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A2844F-B30B-4B42-9EC3-2202E170C738}"/>
              </a:ext>
            </a:extLst>
          </p:cNvPr>
          <p:cNvSpPr>
            <a:spLocks noGrp="1"/>
          </p:cNvSpPr>
          <p:nvPr>
            <p:ph type="title"/>
          </p:nvPr>
        </p:nvSpPr>
        <p:spPr/>
        <p:txBody>
          <a:bodyPr/>
          <a:lstStyle/>
          <a:p>
            <a:pPr algn="ctr"/>
            <a:r>
              <a:rPr lang="en-US" sz="3600" b="0" dirty="0">
                <a:solidFill>
                  <a:schemeClr val="bg1"/>
                </a:solidFill>
                <a:latin typeface="Gill Sans MT" panose="020B0502020104020203" pitchFamily="34" charset="0"/>
              </a:rPr>
              <a:t>	</a:t>
            </a:r>
            <a:r>
              <a:rPr lang="en-US" b="0" dirty="0">
                <a:solidFill>
                  <a:schemeClr val="bg1"/>
                </a:solidFill>
                <a:latin typeface="Gill Sans MT" panose="020B0502020104020203" pitchFamily="34" charset="0"/>
              </a:rPr>
              <a:t>W-1 Leon Creek: Hwy 151 to Hwy 90 </a:t>
            </a:r>
            <a:br>
              <a:rPr lang="en-US" b="0" dirty="0">
                <a:solidFill>
                  <a:schemeClr val="bg1"/>
                </a:solidFill>
                <a:latin typeface="Gill Sans MT" panose="020B0502020104020203" pitchFamily="34" charset="0"/>
              </a:rPr>
            </a:br>
            <a:r>
              <a:rPr lang="en-US" b="0" dirty="0" smtClean="0">
                <a:solidFill>
                  <a:schemeClr val="bg1"/>
                </a:solidFill>
                <a:latin typeface="Gill Sans MT" panose="020B0502020104020203" pitchFamily="34" charset="0"/>
              </a:rPr>
              <a:t>Upper </a:t>
            </a:r>
            <a:r>
              <a:rPr lang="en-US" b="0" dirty="0">
                <a:solidFill>
                  <a:schemeClr val="bg1"/>
                </a:solidFill>
                <a:latin typeface="Gill Sans MT" panose="020B0502020104020203" pitchFamily="34" charset="0"/>
              </a:rPr>
              <a:t>Segment</a:t>
            </a:r>
          </a:p>
        </p:txBody>
      </p:sp>
      <p:sp>
        <p:nvSpPr>
          <p:cNvPr id="3" name="Content Placeholder 2">
            <a:extLst>
              <a:ext uri="{FF2B5EF4-FFF2-40B4-BE49-F238E27FC236}">
                <a16:creationId xmlns="" xmlns:a16="http://schemas.microsoft.com/office/drawing/2014/main" id="{0A3509DF-79BE-439E-BDD2-63E18A3B3CDE}"/>
              </a:ext>
            </a:extLst>
          </p:cNvPr>
          <p:cNvSpPr>
            <a:spLocks noGrp="1"/>
          </p:cNvSpPr>
          <p:nvPr>
            <p:ph idx="1"/>
          </p:nvPr>
        </p:nvSpPr>
        <p:spPr>
          <a:xfrm>
            <a:off x="309725" y="1256252"/>
            <a:ext cx="10174941" cy="4670404"/>
          </a:xfrm>
        </p:spPr>
        <p:txBody>
          <a:bodyPr/>
          <a:lstStyle/>
          <a:p>
            <a:pPr marL="0" indent="0">
              <a:buNone/>
            </a:pPr>
            <a:r>
              <a:rPr lang="en-US" sz="2000" dirty="0" smtClean="0">
                <a:solidFill>
                  <a:schemeClr val="bg1"/>
                </a:solidFill>
                <a:latin typeface="Gill Sans MT" panose="020B0502020104020203" pitchFamily="34" charset="0"/>
              </a:rPr>
              <a:t>Chris Mason, </a:t>
            </a:r>
            <a:r>
              <a:rPr lang="en-US" sz="2000" dirty="0">
                <a:solidFill>
                  <a:schemeClr val="bg1"/>
                </a:solidFill>
                <a:latin typeface="Gill Sans MT" panose="020B0502020104020203" pitchFamily="34" charset="0"/>
              </a:rPr>
              <a:t>PE</a:t>
            </a:r>
          </a:p>
          <a:p>
            <a:pPr marL="0" indent="0">
              <a:buNone/>
            </a:pPr>
            <a:r>
              <a:rPr lang="en-US" sz="1600" dirty="0">
                <a:solidFill>
                  <a:schemeClr val="bg1">
                    <a:lumMod val="85000"/>
                  </a:schemeClr>
                </a:solidFill>
                <a:latin typeface="Gill Sans MT" panose="020B0502020104020203" pitchFamily="34" charset="0"/>
              </a:rPr>
              <a:t>Project Engineer, SAWS</a:t>
            </a:r>
          </a:p>
          <a:p>
            <a:pPr marL="0" indent="0">
              <a:buNone/>
            </a:pPr>
            <a:r>
              <a:rPr lang="en-US" sz="2000" dirty="0">
                <a:solidFill>
                  <a:schemeClr val="bg1"/>
                </a:solidFill>
                <a:latin typeface="Gill Sans MT" panose="020B0502020104020203" pitchFamily="34" charset="0"/>
              </a:rPr>
              <a:t>Roxanne L. Lockhart</a:t>
            </a:r>
            <a:endParaRPr lang="en-US" sz="2000" dirty="0">
              <a:solidFill>
                <a:schemeClr val="bg1">
                  <a:lumMod val="85000"/>
                </a:schemeClr>
              </a:solidFill>
              <a:latin typeface="Gill Sans MT" panose="020B0502020104020203" pitchFamily="34" charset="0"/>
            </a:endParaRPr>
          </a:p>
          <a:p>
            <a:pPr marL="0" indent="0">
              <a:buNone/>
            </a:pPr>
            <a:r>
              <a:rPr lang="en-US" sz="1800" dirty="0">
                <a:solidFill>
                  <a:schemeClr val="bg1">
                    <a:lumMod val="85000"/>
                  </a:schemeClr>
                </a:solidFill>
                <a:latin typeface="Gill Sans MT" panose="020B0502020104020203" pitchFamily="34" charset="0"/>
              </a:rPr>
              <a:t>Contract Administrator, SAWS</a:t>
            </a:r>
          </a:p>
          <a:p>
            <a:pPr marL="0" indent="0">
              <a:buNone/>
            </a:pPr>
            <a:r>
              <a:rPr lang="en-US" sz="2000" dirty="0">
                <a:solidFill>
                  <a:schemeClr val="bg1"/>
                </a:solidFill>
                <a:latin typeface="Gill Sans MT" panose="020B0502020104020203" pitchFamily="34" charset="0"/>
              </a:rPr>
              <a:t>Marisol V. Robles</a:t>
            </a:r>
            <a:endParaRPr lang="en-US" sz="2000" dirty="0">
              <a:solidFill>
                <a:schemeClr val="bg1">
                  <a:lumMod val="85000"/>
                </a:schemeClr>
              </a:solidFill>
              <a:latin typeface="Gill Sans MT" panose="020B0502020104020203" pitchFamily="34" charset="0"/>
            </a:endParaRPr>
          </a:p>
          <a:p>
            <a:pPr marL="0" indent="0">
              <a:buNone/>
            </a:pPr>
            <a:r>
              <a:rPr lang="en-US" sz="1600" dirty="0" smtClean="0">
                <a:solidFill>
                  <a:schemeClr val="bg1">
                    <a:lumMod val="85000"/>
                  </a:schemeClr>
                </a:solidFill>
                <a:latin typeface="Gill Sans MT" panose="020B0502020104020203" pitchFamily="34" charset="0"/>
              </a:rPr>
              <a:t>SMWVB </a:t>
            </a:r>
            <a:r>
              <a:rPr lang="en-US" sz="1600" dirty="0">
                <a:solidFill>
                  <a:schemeClr val="bg1">
                    <a:lumMod val="85000"/>
                  </a:schemeClr>
                </a:solidFill>
                <a:latin typeface="Gill Sans MT" panose="020B0502020104020203" pitchFamily="34" charset="0"/>
              </a:rPr>
              <a:t>Program Manager, SAWS</a:t>
            </a:r>
          </a:p>
          <a:p>
            <a:pPr marL="0" indent="0">
              <a:buNone/>
            </a:pPr>
            <a:r>
              <a:rPr lang="en-US" sz="2000" dirty="0" smtClean="0">
                <a:solidFill>
                  <a:schemeClr val="bg1"/>
                </a:solidFill>
                <a:latin typeface="Gill Sans MT" panose="020B0502020104020203" pitchFamily="34" charset="0"/>
              </a:rPr>
              <a:t>Jason Diamond, </a:t>
            </a:r>
            <a:r>
              <a:rPr lang="en-US" sz="2000" dirty="0">
                <a:solidFill>
                  <a:schemeClr val="bg1"/>
                </a:solidFill>
                <a:latin typeface="Gill Sans MT" panose="020B0502020104020203" pitchFamily="34" charset="0"/>
              </a:rPr>
              <a:t>PE</a:t>
            </a:r>
          </a:p>
          <a:p>
            <a:pPr marL="0" indent="0">
              <a:buNone/>
            </a:pPr>
            <a:r>
              <a:rPr lang="en-US" sz="1600" dirty="0">
                <a:solidFill>
                  <a:schemeClr val="bg1">
                    <a:lumMod val="85000"/>
                  </a:schemeClr>
                </a:solidFill>
                <a:latin typeface="Gill Sans MT" panose="020B0502020104020203" pitchFamily="34" charset="0"/>
              </a:rPr>
              <a:t>Project Engineer of Record, </a:t>
            </a:r>
            <a:r>
              <a:rPr lang="en-US" sz="1600" dirty="0" err="1">
                <a:solidFill>
                  <a:schemeClr val="bg1">
                    <a:lumMod val="85000"/>
                  </a:schemeClr>
                </a:solidFill>
                <a:latin typeface="Gill Sans MT" panose="020B0502020104020203" pitchFamily="34" charset="0"/>
              </a:rPr>
              <a:t>Pape</a:t>
            </a:r>
            <a:r>
              <a:rPr lang="en-US" sz="1600" dirty="0">
                <a:solidFill>
                  <a:schemeClr val="bg1">
                    <a:lumMod val="85000"/>
                  </a:schemeClr>
                </a:solidFill>
                <a:latin typeface="Gill Sans MT" panose="020B0502020104020203" pitchFamily="34" charset="0"/>
              </a:rPr>
              <a:t>-Dawson Engineers</a:t>
            </a:r>
          </a:p>
          <a:p>
            <a:pPr marL="0" indent="0">
              <a:buNone/>
            </a:pPr>
            <a:r>
              <a:rPr lang="en-US" sz="2000" dirty="0" smtClean="0">
                <a:solidFill>
                  <a:schemeClr val="bg1"/>
                </a:solidFill>
                <a:latin typeface="Gill Sans MT" panose="020B0502020104020203" pitchFamily="34" charset="0"/>
              </a:rPr>
              <a:t>Joseph Ortega, </a:t>
            </a:r>
            <a:r>
              <a:rPr lang="en-US" sz="2000" dirty="0">
                <a:solidFill>
                  <a:schemeClr val="bg1"/>
                </a:solidFill>
                <a:latin typeface="Gill Sans MT" panose="020B0502020104020203" pitchFamily="34" charset="0"/>
              </a:rPr>
              <a:t>PE</a:t>
            </a:r>
          </a:p>
          <a:p>
            <a:pPr marL="0" indent="0">
              <a:buNone/>
            </a:pPr>
            <a:r>
              <a:rPr lang="en-US" sz="1600" dirty="0">
                <a:solidFill>
                  <a:schemeClr val="bg1">
                    <a:lumMod val="85000"/>
                  </a:schemeClr>
                </a:solidFill>
                <a:latin typeface="Gill Sans MT" panose="020B0502020104020203" pitchFamily="34" charset="0"/>
              </a:rPr>
              <a:t>Project Engineer, </a:t>
            </a:r>
            <a:r>
              <a:rPr lang="en-US" sz="1600" dirty="0" err="1" smtClean="0">
                <a:solidFill>
                  <a:schemeClr val="bg1">
                    <a:lumMod val="85000"/>
                  </a:schemeClr>
                </a:solidFill>
                <a:latin typeface="Gill Sans MT" panose="020B0502020104020203" pitchFamily="34" charset="0"/>
              </a:rPr>
              <a:t>Pape</a:t>
            </a:r>
            <a:r>
              <a:rPr lang="en-US" sz="1600" dirty="0" smtClean="0">
                <a:solidFill>
                  <a:schemeClr val="bg1">
                    <a:lumMod val="85000"/>
                  </a:schemeClr>
                </a:solidFill>
                <a:latin typeface="Gill Sans MT" panose="020B0502020104020203" pitchFamily="34" charset="0"/>
              </a:rPr>
              <a:t>-Dawson Engineers</a:t>
            </a:r>
            <a:endParaRPr lang="en-US" sz="1600" dirty="0">
              <a:solidFill>
                <a:schemeClr val="bg1">
                  <a:lumMod val="85000"/>
                </a:schemeClr>
              </a:solidFill>
              <a:latin typeface="Gill Sans MT" panose="020B0502020104020203" pitchFamily="34" charset="0"/>
            </a:endParaRPr>
          </a:p>
          <a:p>
            <a:pPr marL="0" indent="0">
              <a:buNone/>
            </a:pPr>
            <a:endParaRPr lang="en-US" dirty="0">
              <a:solidFill>
                <a:schemeClr val="bg1"/>
              </a:solidFill>
            </a:endParaRPr>
          </a:p>
        </p:txBody>
      </p:sp>
      <p:sp>
        <p:nvSpPr>
          <p:cNvPr id="4" name="TextBox 3">
            <a:extLst>
              <a:ext uri="{FF2B5EF4-FFF2-40B4-BE49-F238E27FC236}">
                <a16:creationId xmlns="" xmlns:a16="http://schemas.microsoft.com/office/drawing/2014/main" id="{E5B10336-AD2E-4392-A40F-566DFC4991E2}"/>
              </a:ext>
            </a:extLst>
          </p:cNvPr>
          <p:cNvSpPr txBox="1"/>
          <p:nvPr/>
        </p:nvSpPr>
        <p:spPr>
          <a:xfrm>
            <a:off x="8310281" y="4706471"/>
            <a:ext cx="3509683" cy="634020"/>
          </a:xfrm>
          <a:prstGeom prst="rect">
            <a:avLst/>
          </a:prstGeom>
          <a:noFill/>
        </p:spPr>
        <p:txBody>
          <a:bodyPr wrap="square" rtlCol="0">
            <a:spAutoFit/>
          </a:bodyPr>
          <a:lstStyle/>
          <a:p>
            <a:pPr>
              <a:buNone/>
            </a:pPr>
            <a:r>
              <a:rPr lang="en-US" sz="1600" dirty="0">
                <a:solidFill>
                  <a:schemeClr val="bg1">
                    <a:lumMod val="85000"/>
                  </a:schemeClr>
                </a:solidFill>
                <a:latin typeface="Gill Sans MT" panose="020B0502020104020203" pitchFamily="34" charset="0"/>
              </a:rPr>
              <a:t>Non-Mandatory Pre-Proposal Meeting</a:t>
            </a:r>
          </a:p>
          <a:p>
            <a:pPr>
              <a:buNone/>
            </a:pPr>
            <a:r>
              <a:rPr lang="en-US" sz="1600" dirty="0">
                <a:solidFill>
                  <a:schemeClr val="bg1">
                    <a:lumMod val="85000"/>
                  </a:schemeClr>
                </a:solidFill>
                <a:latin typeface="Gill Sans MT" panose="020B0502020104020203" pitchFamily="34" charset="0"/>
              </a:rPr>
              <a:t>August 31, 2020 at 10:00 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a:t>
            </a:r>
            <a:r>
              <a:rPr lang="en-US" dirty="0"/>
              <a:t>Packet </a:t>
            </a:r>
            <a:r>
              <a:rPr lang="en-US" dirty="0" smtClean="0"/>
              <a:t>Preparation</a:t>
            </a:r>
            <a:endParaRPr lang="en-US" dirty="0"/>
          </a:p>
        </p:txBody>
      </p:sp>
      <p:sp>
        <p:nvSpPr>
          <p:cNvPr id="3" name="Content Placeholder 2"/>
          <p:cNvSpPr>
            <a:spLocks noGrp="1"/>
          </p:cNvSpPr>
          <p:nvPr>
            <p:ph idx="1"/>
          </p:nvPr>
        </p:nvSpPr>
        <p:spPr>
          <a:xfrm>
            <a:off x="609600" y="1008185"/>
            <a:ext cx="7122289" cy="4953137"/>
          </a:xfrm>
        </p:spPr>
        <p:txBody>
          <a:bodyPr/>
          <a:lstStyle/>
          <a:p>
            <a:r>
              <a:rPr lang="en-US" sz="2800" dirty="0" smtClean="0"/>
              <a:t>Request FTP Site for proposal </a:t>
            </a:r>
            <a:r>
              <a:rPr lang="en-US" sz="2800" dirty="0"/>
              <a:t>u</a:t>
            </a:r>
            <a:r>
              <a:rPr lang="en-US" sz="2800" dirty="0" smtClean="0"/>
              <a:t>pload</a:t>
            </a:r>
          </a:p>
          <a:p>
            <a:r>
              <a:rPr lang="en-US" sz="2800" dirty="0" smtClean="0"/>
              <a:t>Proposal page limits do apply ; see Required Documents Matrix</a:t>
            </a:r>
          </a:p>
          <a:p>
            <a:r>
              <a:rPr lang="en-US" sz="2800" dirty="0" smtClean="0"/>
              <a:t>Review </a:t>
            </a:r>
            <a:r>
              <a:rPr lang="en-US" sz="2800" dirty="0"/>
              <a:t>Instructions to </a:t>
            </a:r>
            <a:r>
              <a:rPr lang="en-US" sz="2800" dirty="0" smtClean="0"/>
              <a:t>Respondents and Supplementary Instructions to Respondents</a:t>
            </a:r>
            <a:endParaRPr lang="en-US" sz="2800" dirty="0"/>
          </a:p>
          <a:p>
            <a:r>
              <a:rPr lang="en-US" sz="2800" dirty="0" smtClean="0"/>
              <a:t>Utilize </a:t>
            </a:r>
            <a:r>
              <a:rPr lang="en-US" sz="2800" dirty="0"/>
              <a:t>the Proposal Response Checklist </a:t>
            </a:r>
          </a:p>
          <a:p>
            <a:pPr lvl="1"/>
            <a:r>
              <a:rPr lang="en-US" sz="2400" dirty="0" smtClean="0"/>
              <a:t>3 files required for electronic submittal</a:t>
            </a:r>
            <a:endParaRPr lang="en-US" sz="2400" dirty="0" smtClean="0">
              <a:solidFill>
                <a:srgbClr val="FF0000"/>
              </a:solidFill>
            </a:endParaRPr>
          </a:p>
          <a:p>
            <a:pPr lvl="1"/>
            <a:r>
              <a:rPr lang="en-US" sz="2400" dirty="0" smtClean="0"/>
              <a:t>Follow file naming convention</a:t>
            </a:r>
            <a:endParaRPr lang="en-US" dirty="0"/>
          </a:p>
          <a:p>
            <a:r>
              <a:rPr lang="en-US" sz="2800" dirty="0"/>
              <a:t>Utilize </a:t>
            </a:r>
            <a:r>
              <a:rPr lang="en-US" sz="2800" dirty="0" smtClean="0"/>
              <a:t>Provided Evaluation Criteria Forms</a:t>
            </a:r>
          </a:p>
          <a:p>
            <a:pPr lvl="1"/>
            <a:r>
              <a:rPr lang="en-US" sz="2400" dirty="0" smtClean="0"/>
              <a:t>Fillable form in Word is provided on SAWS website</a:t>
            </a:r>
            <a:endParaRPr lang="en-US" sz="2400" dirty="0"/>
          </a:p>
        </p:txBody>
      </p:sp>
      <p:pic>
        <p:nvPicPr>
          <p:cNvPr id="4" name="Picture 3"/>
          <p:cNvPicPr>
            <a:picLocks noChangeAspect="1"/>
          </p:cNvPicPr>
          <p:nvPr/>
        </p:nvPicPr>
        <p:blipFill>
          <a:blip r:embed="rId2"/>
          <a:stretch>
            <a:fillRect/>
          </a:stretch>
        </p:blipFill>
        <p:spPr>
          <a:xfrm>
            <a:off x="7762548" y="421619"/>
            <a:ext cx="4236947" cy="5539703"/>
          </a:xfrm>
          <a:prstGeom prst="rect">
            <a:avLst/>
          </a:prstGeom>
          <a:solidFill>
            <a:schemeClr val="bg1">
              <a:lumMod val="75000"/>
            </a:schemeClr>
          </a:solidFill>
          <a:ln>
            <a:solidFill>
              <a:schemeClr val="bg1">
                <a:lumMod val="75000"/>
              </a:schemeClr>
            </a:solidFill>
          </a:ln>
        </p:spPr>
      </p:pic>
    </p:spTree>
    <p:extLst>
      <p:ext uri="{BB962C8B-B14F-4D97-AF65-F5344CB8AC3E}">
        <p14:creationId xmlns:p14="http://schemas.microsoft.com/office/powerpoint/2010/main" val="4221588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a:t>
            </a:r>
            <a:r>
              <a:rPr lang="en-US" dirty="0"/>
              <a:t>Packet </a:t>
            </a:r>
            <a:r>
              <a:rPr lang="en-US" dirty="0" smtClean="0"/>
              <a:t>Preparation</a:t>
            </a:r>
            <a:endParaRPr lang="en-US" dirty="0"/>
          </a:p>
        </p:txBody>
      </p:sp>
      <p:sp>
        <p:nvSpPr>
          <p:cNvPr id="3" name="Content Placeholder 2"/>
          <p:cNvSpPr>
            <a:spLocks noGrp="1"/>
          </p:cNvSpPr>
          <p:nvPr>
            <p:ph idx="1"/>
          </p:nvPr>
        </p:nvSpPr>
        <p:spPr>
          <a:xfrm>
            <a:off x="609600" y="1008185"/>
            <a:ext cx="11173428" cy="4953137"/>
          </a:xfrm>
        </p:spPr>
        <p:txBody>
          <a:bodyPr/>
          <a:lstStyle/>
          <a:p>
            <a:r>
              <a:rPr lang="en-US" sz="2800" dirty="0" smtClean="0"/>
              <a:t>Required Experience</a:t>
            </a:r>
            <a:endParaRPr lang="en-US" sz="2800" dirty="0"/>
          </a:p>
          <a:p>
            <a:pPr lvl="1"/>
            <a:r>
              <a:rPr lang="en-US" sz="2400" dirty="0"/>
              <a:t>Entire proposal should create a clear picture of Project Team experience and capabilities (Org chart, projects, and resumes for Key Personnel and Key Subcontractors)</a:t>
            </a:r>
          </a:p>
          <a:p>
            <a:pPr lvl="1"/>
            <a:r>
              <a:rPr lang="en-US" sz="2400" dirty="0" smtClean="0"/>
              <a:t>Show </a:t>
            </a:r>
            <a:r>
              <a:rPr lang="en-US" sz="2400" dirty="0"/>
              <a:t>l</a:t>
            </a:r>
            <a:r>
              <a:rPr lang="en-US" sz="2400" dirty="0" smtClean="0"/>
              <a:t>arge </a:t>
            </a:r>
            <a:r>
              <a:rPr lang="en-US" sz="2400" dirty="0"/>
              <a:t>diameter wastewater pipe installation is primary business focus and service, such services successful for at a minimum of 5 continuous years.</a:t>
            </a:r>
          </a:p>
          <a:p>
            <a:r>
              <a:rPr lang="en-US" sz="2800" dirty="0" smtClean="0"/>
              <a:t>Thoroughly </a:t>
            </a:r>
            <a:r>
              <a:rPr lang="en-US" sz="2800" dirty="0"/>
              <a:t>review scope and ensure project examples and key personnel resumes clearly show similar experience  </a:t>
            </a:r>
          </a:p>
          <a:p>
            <a:r>
              <a:rPr lang="en-US" sz="2800" dirty="0" smtClean="0"/>
              <a:t>Thoroughly </a:t>
            </a:r>
            <a:r>
              <a:rPr lang="en-US" sz="2800" dirty="0"/>
              <a:t>review evaluation criteria and respond with all required information to maximize points  </a:t>
            </a:r>
          </a:p>
          <a:p>
            <a:r>
              <a:rPr lang="en-US" sz="2800" dirty="0" smtClean="0"/>
              <a:t>Avoid </a:t>
            </a:r>
            <a:r>
              <a:rPr lang="en-US" sz="2800" dirty="0"/>
              <a:t>“boilerplate” responses</a:t>
            </a:r>
          </a:p>
          <a:p>
            <a:pPr marL="0" indent="0">
              <a:buNone/>
            </a:pPr>
            <a:endParaRPr lang="en-US" sz="2800" b="1" dirty="0"/>
          </a:p>
        </p:txBody>
      </p:sp>
    </p:spTree>
    <p:extLst>
      <p:ext uri="{BB962C8B-B14F-4D97-AF65-F5344CB8AC3E}">
        <p14:creationId xmlns:p14="http://schemas.microsoft.com/office/powerpoint/2010/main" val="1929768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a:t>
            </a:r>
            <a:r>
              <a:rPr lang="en-US" dirty="0"/>
              <a:t>Packet </a:t>
            </a:r>
            <a:r>
              <a:rPr lang="en-US" dirty="0" smtClean="0"/>
              <a:t>Preparation</a:t>
            </a:r>
            <a:r>
              <a:rPr lang="en-US" sz="2800" i="1" dirty="0"/>
              <a:t/>
            </a:r>
            <a:br>
              <a:rPr lang="en-US" sz="2800" i="1" dirty="0"/>
            </a:br>
            <a:endParaRPr lang="en-US" dirty="0"/>
          </a:p>
        </p:txBody>
      </p:sp>
      <p:sp>
        <p:nvSpPr>
          <p:cNvPr id="3" name="Content Placeholder 2"/>
          <p:cNvSpPr>
            <a:spLocks noGrp="1"/>
          </p:cNvSpPr>
          <p:nvPr>
            <p:ph idx="1"/>
          </p:nvPr>
        </p:nvSpPr>
        <p:spPr/>
        <p:txBody>
          <a:bodyPr/>
          <a:lstStyle/>
          <a:p>
            <a:r>
              <a:rPr lang="en-US" sz="2800" dirty="0"/>
              <a:t>Verify contact information for all project references, if SAWS is not able to contact reference, points may be deducted or proposal deemed non-responsive</a:t>
            </a:r>
          </a:p>
          <a:p>
            <a:r>
              <a:rPr lang="en-US" sz="2800" dirty="0" smtClean="0"/>
              <a:t>Ensure required documents are submitted and signed (i.e. Respondent Questionnaire, CIQ, etc.)</a:t>
            </a:r>
          </a:p>
          <a:p>
            <a:pPr algn="just"/>
            <a:r>
              <a:rPr lang="en-US" sz="2800" dirty="0" smtClean="0"/>
              <a:t>Price Proposal</a:t>
            </a:r>
          </a:p>
          <a:p>
            <a:pPr lvl="1" algn="just"/>
            <a:r>
              <a:rPr lang="en-US" sz="2400" dirty="0" smtClean="0"/>
              <a:t>Acknowledge </a:t>
            </a:r>
            <a:r>
              <a:rPr lang="en-US" sz="2400" dirty="0"/>
              <a:t>Addendums on Proposal Signature </a:t>
            </a:r>
            <a:r>
              <a:rPr lang="en-US" sz="2400" dirty="0" smtClean="0"/>
              <a:t>Page</a:t>
            </a:r>
          </a:p>
          <a:p>
            <a:pPr lvl="1" algn="just"/>
            <a:r>
              <a:rPr lang="en-US" sz="2400" dirty="0" smtClean="0"/>
              <a:t>Verify  all formula extensions and mob and prep of ROW percentages</a:t>
            </a:r>
            <a:endParaRPr lang="en-US" sz="2400" dirty="0"/>
          </a:p>
          <a:p>
            <a:endParaRPr lang="en-US" sz="2800" dirty="0"/>
          </a:p>
        </p:txBody>
      </p:sp>
    </p:spTree>
    <p:extLst>
      <p:ext uri="{BB962C8B-B14F-4D97-AF65-F5344CB8AC3E}">
        <p14:creationId xmlns:p14="http://schemas.microsoft.com/office/powerpoint/2010/main" val="813921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88" y="285927"/>
            <a:ext cx="11389896" cy="675389"/>
          </a:xfrm>
        </p:spPr>
        <p:txBody>
          <a:bodyPr/>
          <a:lstStyle/>
          <a:p>
            <a:r>
              <a:rPr lang="en-US" dirty="0" smtClean="0"/>
              <a:t>Evaluation Criteria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3330027"/>
              </p:ext>
            </p:extLst>
          </p:nvPr>
        </p:nvGraphicFramePr>
        <p:xfrm>
          <a:off x="620887" y="1347392"/>
          <a:ext cx="10953752" cy="4236720"/>
        </p:xfrm>
        <a:graphic>
          <a:graphicData uri="http://schemas.openxmlformats.org/drawingml/2006/table">
            <a:tbl>
              <a:tblPr firstRow="1" bandRow="1">
                <a:tableStyleId>{5C22544A-7EE6-4342-B048-85BDC9FD1C3A}</a:tableStyleId>
              </a:tblPr>
              <a:tblGrid>
                <a:gridCol w="6289199"/>
                <a:gridCol w="2720051"/>
                <a:gridCol w="1944502"/>
              </a:tblGrid>
              <a:tr h="0">
                <a:tc>
                  <a:txBody>
                    <a:bodyPr/>
                    <a:lstStyle/>
                    <a:p>
                      <a:pPr algn="ctr"/>
                      <a:r>
                        <a:rPr lang="en-US" sz="2800" dirty="0" smtClean="0">
                          <a:latin typeface="Gill Sans MT" panose="020B0502020104020203" pitchFamily="34" charset="0"/>
                        </a:rPr>
                        <a:t>Criteria</a:t>
                      </a:r>
                      <a:endParaRPr lang="en-US" sz="2800" dirty="0">
                        <a:latin typeface="Gill Sans MT" panose="020B0502020104020203" pitchFamily="34" charset="0"/>
                      </a:endParaRPr>
                    </a:p>
                  </a:txBody>
                  <a:tcPr anchor="ctr"/>
                </a:tc>
                <a:tc>
                  <a:txBody>
                    <a:bodyPr/>
                    <a:lstStyle/>
                    <a:p>
                      <a:pPr algn="ctr"/>
                      <a:r>
                        <a:rPr lang="en-US" sz="2800" dirty="0" smtClean="0">
                          <a:latin typeface="Gill Sans MT" panose="020B0502020104020203" pitchFamily="34" charset="0"/>
                        </a:rPr>
                        <a:t>Weight</a:t>
                      </a:r>
                      <a:endParaRPr lang="en-US" sz="2800" dirty="0">
                        <a:latin typeface="Gill Sans MT" panose="020B0502020104020203" pitchFamily="34" charset="0"/>
                      </a:endParaRPr>
                    </a:p>
                  </a:txBody>
                  <a:tcPr anchor="ctr"/>
                </a:tc>
                <a:tc>
                  <a:txBody>
                    <a:bodyPr/>
                    <a:lstStyle/>
                    <a:p>
                      <a:pPr algn="ctr"/>
                      <a:r>
                        <a:rPr lang="en-US" sz="2800" dirty="0" smtClean="0">
                          <a:latin typeface="Gill Sans MT" panose="020B0502020104020203" pitchFamily="34" charset="0"/>
                        </a:rPr>
                        <a:t>Pg. No.</a:t>
                      </a:r>
                      <a:endParaRPr lang="en-US" sz="2800" dirty="0">
                        <a:latin typeface="Gill Sans MT" panose="020B0502020104020203" pitchFamily="34" charset="0"/>
                      </a:endParaRPr>
                    </a:p>
                  </a:txBody>
                  <a:tcPr anchor="ctr"/>
                </a:tc>
              </a:tr>
              <a:tr h="0">
                <a:tc>
                  <a:txBody>
                    <a:bodyPr/>
                    <a:lstStyle/>
                    <a:p>
                      <a:pPr marL="0" algn="l" defTabSz="914400" rtl="0" eaLnBrk="1" latinLnBrk="0" hangingPunct="1"/>
                      <a:r>
                        <a:rPr lang="en-US" sz="2600" i="0" kern="1200" baseline="0" dirty="0" smtClean="0">
                          <a:solidFill>
                            <a:schemeClr val="tx1">
                              <a:lumMod val="65000"/>
                              <a:lumOff val="35000"/>
                            </a:schemeClr>
                          </a:solidFill>
                          <a:latin typeface="Gill Sans MT" panose="020B0502020104020203" pitchFamily="34" charset="0"/>
                          <a:ea typeface="+mn-ea"/>
                          <a:cs typeface="+mn-cs"/>
                        </a:rPr>
                        <a:t>Team Qualifications and Experience</a:t>
                      </a:r>
                      <a:endParaRPr lang="en-US" sz="2600" i="0" kern="1200" baseline="0" dirty="0">
                        <a:solidFill>
                          <a:schemeClr val="tx1">
                            <a:lumMod val="65000"/>
                            <a:lumOff val="35000"/>
                          </a:schemeClr>
                        </a:solidFill>
                        <a:latin typeface="Gill Sans MT" panose="020B0502020104020203" pitchFamily="34" charset="0"/>
                        <a:ea typeface="+mn-ea"/>
                        <a:cs typeface="+mn-cs"/>
                      </a:endParaRPr>
                    </a:p>
                  </a:txBody>
                  <a:tcPr anchor="ctr"/>
                </a:tc>
                <a:tc>
                  <a:txBody>
                    <a:bodyPr/>
                    <a:lstStyle/>
                    <a:p>
                      <a:pPr marL="0" marR="0" algn="ctr">
                        <a:lnSpc>
                          <a:spcPct val="107000"/>
                        </a:lnSpc>
                        <a:spcBef>
                          <a:spcPts val="0"/>
                        </a:spcBef>
                        <a:spcAft>
                          <a:spcPts val="800"/>
                        </a:spcAft>
                      </a:pPr>
                      <a:r>
                        <a:rPr lang="en-US" sz="2600" b="0" dirty="0" smtClean="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15%</a:t>
                      </a:r>
                      <a:endParaRPr lang="en-US" sz="2600" b="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800"/>
                        </a:spcAft>
                      </a:pPr>
                      <a:r>
                        <a:rPr lang="en-US" sz="2600" b="0" dirty="0" smtClean="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SIR-3</a:t>
                      </a:r>
                      <a:endParaRPr lang="en-US" sz="2600" b="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nchor="ctr"/>
                </a:tc>
              </a:tr>
              <a:tr h="0">
                <a:tc>
                  <a:txBody>
                    <a:bodyPr/>
                    <a:lstStyle/>
                    <a:p>
                      <a:pPr marL="0" algn="l" defTabSz="914400" rtl="0" eaLnBrk="1" latinLnBrk="0" hangingPunct="1"/>
                      <a:r>
                        <a:rPr lang="en-US" sz="2600" i="0" kern="1200" baseline="0" dirty="0" smtClean="0">
                          <a:solidFill>
                            <a:schemeClr val="tx1">
                              <a:lumMod val="65000"/>
                              <a:lumOff val="35000"/>
                            </a:schemeClr>
                          </a:solidFill>
                          <a:latin typeface="Gill Sans MT" panose="020B0502020104020203" pitchFamily="34" charset="0"/>
                          <a:ea typeface="+mn-ea"/>
                          <a:cs typeface="+mn-cs"/>
                        </a:rPr>
                        <a:t>Quality, Reputation, and Ability to Deliver Projects on Schedule and within Budget</a:t>
                      </a:r>
                      <a:endParaRPr lang="en-US" sz="2600" i="0" kern="1200" baseline="0" dirty="0">
                        <a:solidFill>
                          <a:schemeClr val="tx1">
                            <a:lumMod val="65000"/>
                            <a:lumOff val="35000"/>
                          </a:schemeClr>
                        </a:solidFill>
                        <a:latin typeface="Gill Sans MT" panose="020B0502020104020203" pitchFamily="34" charset="0"/>
                        <a:ea typeface="+mn-ea"/>
                        <a:cs typeface="+mn-cs"/>
                      </a:endParaRPr>
                    </a:p>
                  </a:txBody>
                  <a:tcPr anchor="ctr"/>
                </a:tc>
                <a:tc>
                  <a:txBody>
                    <a:bodyPr/>
                    <a:lstStyle/>
                    <a:p>
                      <a:pPr marL="0" marR="0" algn="ctr">
                        <a:lnSpc>
                          <a:spcPct val="107000"/>
                        </a:lnSpc>
                        <a:spcBef>
                          <a:spcPts val="0"/>
                        </a:spcBef>
                        <a:spcAft>
                          <a:spcPts val="800"/>
                        </a:spcAft>
                      </a:pPr>
                      <a:r>
                        <a:rPr lang="en-US" sz="2600" dirty="0" smtClean="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25%</a:t>
                      </a:r>
                      <a:endPar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800"/>
                        </a:spcAft>
                      </a:pPr>
                      <a:r>
                        <a:rPr lang="en-US" sz="2600" dirty="0" smtClean="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SIR-5</a:t>
                      </a:r>
                      <a:endPar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nchor="ctr"/>
                </a:tc>
              </a:tr>
              <a:tr h="0">
                <a:tc>
                  <a:txBody>
                    <a:bodyPr/>
                    <a:lstStyle/>
                    <a:p>
                      <a:r>
                        <a:rPr lang="en-US" sz="2600" i="0" kern="1200" baseline="0" dirty="0" smtClean="0">
                          <a:solidFill>
                            <a:schemeClr val="tx1">
                              <a:lumMod val="65000"/>
                              <a:lumOff val="35000"/>
                            </a:schemeClr>
                          </a:solidFill>
                          <a:latin typeface="Gill Sans MT" panose="020B0502020104020203" pitchFamily="34" charset="0"/>
                          <a:ea typeface="+mn-ea"/>
                          <a:cs typeface="+mn-cs"/>
                        </a:rPr>
                        <a:t>Project Approach including Delivery Schedule</a:t>
                      </a:r>
                      <a:endParaRPr lang="en-US" sz="2600" i="0" kern="1200" baseline="0" dirty="0">
                        <a:solidFill>
                          <a:schemeClr val="tx1">
                            <a:lumMod val="65000"/>
                            <a:lumOff val="35000"/>
                          </a:schemeClr>
                        </a:solidFill>
                        <a:latin typeface="Gill Sans MT" panose="020B0502020104020203" pitchFamily="34" charset="0"/>
                        <a:ea typeface="+mn-ea"/>
                        <a:cs typeface="+mn-cs"/>
                      </a:endParaRPr>
                    </a:p>
                  </a:txBody>
                  <a:tcPr anchor="ctr"/>
                </a:tc>
                <a:tc>
                  <a:txBody>
                    <a:bodyPr/>
                    <a:lstStyle/>
                    <a:p>
                      <a:pPr marL="0" marR="0" algn="ctr">
                        <a:lnSpc>
                          <a:spcPct val="107000"/>
                        </a:lnSpc>
                        <a:spcBef>
                          <a:spcPts val="0"/>
                        </a:spcBef>
                        <a:spcAft>
                          <a:spcPts val="800"/>
                        </a:spcAft>
                      </a:pPr>
                      <a:r>
                        <a:rPr lang="en-US" sz="2600" dirty="0" smtClean="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15%</a:t>
                      </a:r>
                      <a:endPar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2600" dirty="0" smtClean="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SIR-8</a:t>
                      </a:r>
                      <a:endPar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tc>
              </a:tr>
              <a:tr h="0">
                <a:tc>
                  <a:txBody>
                    <a:bodyPr/>
                    <a:lstStyle/>
                    <a:p>
                      <a:r>
                        <a:rPr lang="en-US" sz="2600" dirty="0" smtClean="0">
                          <a:solidFill>
                            <a:schemeClr val="tx1">
                              <a:lumMod val="65000"/>
                              <a:lumOff val="35000"/>
                            </a:schemeClr>
                          </a:solidFill>
                          <a:latin typeface="Gill Sans MT" panose="020B0502020104020203" pitchFamily="34" charset="0"/>
                        </a:rPr>
                        <a:t>Price Proposal </a:t>
                      </a:r>
                      <a:endParaRPr lang="en-US" sz="2600" dirty="0">
                        <a:solidFill>
                          <a:schemeClr val="tx1">
                            <a:lumMod val="65000"/>
                            <a:lumOff val="35000"/>
                          </a:schemeClr>
                        </a:solidFill>
                        <a:latin typeface="Gill Sans MT" panose="020B0502020104020203" pitchFamily="34" charset="0"/>
                      </a:endParaRPr>
                    </a:p>
                  </a:txBody>
                  <a:tcPr anchor="ctr"/>
                </a:tc>
                <a:tc>
                  <a:txBody>
                    <a:bodyPr/>
                    <a:lstStyle/>
                    <a:p>
                      <a:pPr marL="0" marR="0" algn="ctr">
                        <a:lnSpc>
                          <a:spcPct val="107000"/>
                        </a:lnSpc>
                        <a:spcBef>
                          <a:spcPts val="0"/>
                        </a:spcBef>
                        <a:spcAft>
                          <a:spcPts val="800"/>
                        </a:spcAft>
                      </a:pPr>
                      <a:r>
                        <a:rPr lang="en-US" sz="2600" dirty="0" smtClean="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35%</a:t>
                      </a:r>
                      <a:endPar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800"/>
                        </a:spcAft>
                      </a:pPr>
                      <a:r>
                        <a:rPr lang="en-US" sz="2600" dirty="0" smtClean="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rPr>
                        <a:t>SIR-9</a:t>
                      </a:r>
                      <a:endParaRPr lang="en-US" sz="2600" dirty="0">
                        <a:solidFill>
                          <a:schemeClr val="tx1">
                            <a:lumMod val="65000"/>
                            <a:lumOff val="3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9525" marB="0" anchor="ctr"/>
                </a:tc>
              </a:tr>
              <a:tr h="0">
                <a:tc>
                  <a:txBody>
                    <a:bodyPr/>
                    <a:lstStyle/>
                    <a:p>
                      <a:r>
                        <a:rPr lang="en-US" sz="2600" i="0" dirty="0" smtClean="0">
                          <a:solidFill>
                            <a:schemeClr val="tx1">
                              <a:lumMod val="65000"/>
                              <a:lumOff val="35000"/>
                            </a:schemeClr>
                          </a:solidFill>
                          <a:latin typeface="Gill Sans MT" panose="020B0502020104020203" pitchFamily="34" charset="0"/>
                        </a:rPr>
                        <a:t>Small,</a:t>
                      </a:r>
                      <a:r>
                        <a:rPr lang="en-US" sz="2600" i="0" baseline="0" dirty="0" smtClean="0">
                          <a:solidFill>
                            <a:schemeClr val="tx1">
                              <a:lumMod val="65000"/>
                              <a:lumOff val="35000"/>
                            </a:schemeClr>
                          </a:solidFill>
                          <a:latin typeface="Gill Sans MT" panose="020B0502020104020203" pitchFamily="34" charset="0"/>
                        </a:rPr>
                        <a:t> Minority, and Woman-owned Business Participation</a:t>
                      </a:r>
                      <a:endParaRPr lang="en-US" sz="2600" i="0" dirty="0">
                        <a:solidFill>
                          <a:schemeClr val="tx1">
                            <a:lumMod val="65000"/>
                            <a:lumOff val="35000"/>
                          </a:schemeClr>
                        </a:solidFill>
                        <a:latin typeface="Gill Sans MT" panose="020B0502020104020203" pitchFamily="34" charset="0"/>
                      </a:endParaRPr>
                    </a:p>
                  </a:txBody>
                  <a:tcPr anchor="ctr"/>
                </a:tc>
                <a:tc>
                  <a:txBody>
                    <a:bodyPr/>
                    <a:lstStyle/>
                    <a:p>
                      <a:pPr algn="ctr"/>
                      <a:r>
                        <a:rPr lang="en-US" sz="2600" i="0" dirty="0" smtClean="0">
                          <a:solidFill>
                            <a:schemeClr val="tx1">
                              <a:lumMod val="65000"/>
                              <a:lumOff val="35000"/>
                            </a:schemeClr>
                          </a:solidFill>
                          <a:latin typeface="Gill Sans MT" panose="020B0502020104020203" pitchFamily="34" charset="0"/>
                        </a:rPr>
                        <a:t>10%</a:t>
                      </a:r>
                      <a:endParaRPr lang="en-US" sz="2600" i="0" dirty="0">
                        <a:solidFill>
                          <a:schemeClr val="tx1">
                            <a:lumMod val="65000"/>
                            <a:lumOff val="35000"/>
                          </a:schemeClr>
                        </a:solidFill>
                        <a:latin typeface="Gill Sans MT" panose="020B0502020104020203" pitchFamily="34" charset="0"/>
                      </a:endParaRPr>
                    </a:p>
                  </a:txBody>
                  <a:tcPr anchor="ctr"/>
                </a:tc>
                <a:tc>
                  <a:txBody>
                    <a:bodyPr/>
                    <a:lstStyle/>
                    <a:p>
                      <a:pPr algn="ctr"/>
                      <a:r>
                        <a:rPr lang="en-US" sz="2600" i="0" dirty="0" smtClean="0">
                          <a:solidFill>
                            <a:schemeClr val="tx1">
                              <a:lumMod val="65000"/>
                              <a:lumOff val="35000"/>
                            </a:schemeClr>
                          </a:solidFill>
                          <a:latin typeface="Gill Sans MT" panose="020B0502020104020203" pitchFamily="34" charset="0"/>
                        </a:rPr>
                        <a:t>SIR-10</a:t>
                      </a:r>
                      <a:endParaRPr lang="en-US" sz="2600" i="0" dirty="0">
                        <a:solidFill>
                          <a:schemeClr val="tx1">
                            <a:lumMod val="65000"/>
                            <a:lumOff val="35000"/>
                          </a:schemeClr>
                        </a:solidFill>
                        <a:latin typeface="Gill Sans MT" panose="020B0502020104020203" pitchFamily="34" charset="0"/>
                      </a:endParaRPr>
                    </a:p>
                  </a:txBody>
                  <a:tcPr anchor="ctr"/>
                </a:tc>
              </a:tr>
              <a:tr h="0">
                <a:tc>
                  <a:txBody>
                    <a:bodyPr/>
                    <a:lstStyle/>
                    <a:p>
                      <a:pPr algn="r"/>
                      <a:r>
                        <a:rPr lang="en-US" sz="2600" b="1" i="0" dirty="0" smtClean="0">
                          <a:solidFill>
                            <a:schemeClr val="tx1">
                              <a:lumMod val="65000"/>
                              <a:lumOff val="35000"/>
                            </a:schemeClr>
                          </a:solidFill>
                          <a:latin typeface="Gill Sans MT" panose="020B0502020104020203" pitchFamily="34" charset="0"/>
                        </a:rPr>
                        <a:t>TOTAL</a:t>
                      </a:r>
                      <a:endParaRPr lang="en-US" sz="2600" b="1" i="0" dirty="0">
                        <a:solidFill>
                          <a:schemeClr val="tx1">
                            <a:lumMod val="65000"/>
                            <a:lumOff val="35000"/>
                          </a:schemeClr>
                        </a:solidFill>
                        <a:latin typeface="Gill Sans MT" panose="020B0502020104020203" pitchFamily="34" charset="0"/>
                      </a:endParaRPr>
                    </a:p>
                  </a:txBody>
                  <a:tcPr anchor="ctr"/>
                </a:tc>
                <a:tc>
                  <a:txBody>
                    <a:bodyPr/>
                    <a:lstStyle/>
                    <a:p>
                      <a:pPr algn="ctr"/>
                      <a:r>
                        <a:rPr lang="en-US" sz="2600" b="1" i="0" dirty="0" smtClean="0">
                          <a:solidFill>
                            <a:schemeClr val="tx1">
                              <a:lumMod val="65000"/>
                              <a:lumOff val="35000"/>
                            </a:schemeClr>
                          </a:solidFill>
                          <a:latin typeface="Gill Sans MT" panose="020B0502020104020203" pitchFamily="34" charset="0"/>
                        </a:rPr>
                        <a:t>100%</a:t>
                      </a:r>
                      <a:endParaRPr lang="en-US" sz="2600" b="1" i="0" dirty="0">
                        <a:solidFill>
                          <a:schemeClr val="tx1">
                            <a:lumMod val="65000"/>
                            <a:lumOff val="35000"/>
                          </a:schemeClr>
                        </a:solidFill>
                        <a:latin typeface="Gill Sans MT" panose="020B0502020104020203" pitchFamily="34" charset="0"/>
                      </a:endParaRPr>
                    </a:p>
                  </a:txBody>
                  <a:tcPr anchor="ctr"/>
                </a:tc>
                <a:tc>
                  <a:txBody>
                    <a:bodyPr/>
                    <a:lstStyle/>
                    <a:p>
                      <a:pPr algn="ctr"/>
                      <a:endParaRPr lang="en-US" sz="2600" b="1" i="0" dirty="0">
                        <a:solidFill>
                          <a:schemeClr val="tx1">
                            <a:lumMod val="65000"/>
                            <a:lumOff val="35000"/>
                          </a:schemeClr>
                        </a:solidFill>
                        <a:latin typeface="Gill Sans MT" panose="020B0502020104020203" pitchFamily="34" charset="0"/>
                      </a:endParaRPr>
                    </a:p>
                  </a:txBody>
                  <a:tcPr anchor="ctr"/>
                </a:tc>
              </a:tr>
            </a:tbl>
          </a:graphicData>
        </a:graphic>
      </p:graphicFrame>
    </p:spTree>
    <p:extLst>
      <p:ext uri="{BB962C8B-B14F-4D97-AF65-F5344CB8AC3E}">
        <p14:creationId xmlns:p14="http://schemas.microsoft.com/office/powerpoint/2010/main" val="3458764077"/>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a:xfrm>
            <a:off x="609599" y="1451027"/>
            <a:ext cx="11385454" cy="4517382"/>
          </a:xfrm>
        </p:spPr>
        <p:txBody>
          <a:bodyPr/>
          <a:lstStyle/>
          <a:p>
            <a:pPr marL="12700" marR="1005205">
              <a:lnSpc>
                <a:spcPct val="120000"/>
              </a:lnSpc>
              <a:spcBef>
                <a:spcPts val="225"/>
              </a:spcBef>
              <a:buFont typeface="Arial"/>
              <a:buChar char="•"/>
              <a:tabLst>
                <a:tab pos="356235" algn="l"/>
              </a:tabLst>
            </a:pPr>
            <a:r>
              <a:rPr lang="en-US" sz="2800" spc="-5" dirty="0">
                <a:solidFill>
                  <a:srgbClr val="5C5D60"/>
                </a:solidFill>
                <a:latin typeface="Gill Sans MT"/>
                <a:cs typeface="Gill Sans MT"/>
              </a:rPr>
              <a:t>Organizational </a:t>
            </a:r>
            <a:r>
              <a:rPr lang="en-US" sz="2800" spc="-10" dirty="0">
                <a:solidFill>
                  <a:srgbClr val="5C5D60"/>
                </a:solidFill>
                <a:latin typeface="Gill Sans MT"/>
                <a:cs typeface="Gill Sans MT"/>
              </a:rPr>
              <a:t>Structure </a:t>
            </a:r>
            <a:r>
              <a:rPr lang="en-US" sz="2800" spc="-5" dirty="0">
                <a:solidFill>
                  <a:srgbClr val="5C5D60"/>
                </a:solidFill>
                <a:latin typeface="Gill Sans MT"/>
                <a:cs typeface="Gill Sans MT"/>
              </a:rPr>
              <a:t>and </a:t>
            </a:r>
            <a:r>
              <a:rPr lang="en-US" sz="2800" spc="-75" dirty="0">
                <a:solidFill>
                  <a:srgbClr val="5C5D60"/>
                </a:solidFill>
                <a:latin typeface="Gill Sans MT"/>
                <a:cs typeface="Gill Sans MT"/>
              </a:rPr>
              <a:t>Key </a:t>
            </a:r>
            <a:r>
              <a:rPr lang="en-US" sz="2800" spc="-5" dirty="0">
                <a:solidFill>
                  <a:srgbClr val="5C5D60"/>
                </a:solidFill>
                <a:latin typeface="Gill Sans MT"/>
                <a:cs typeface="Gill Sans MT"/>
              </a:rPr>
              <a:t>Information </a:t>
            </a:r>
            <a:r>
              <a:rPr lang="en-US" sz="2800" dirty="0">
                <a:solidFill>
                  <a:srgbClr val="5C5D60"/>
                </a:solidFill>
                <a:latin typeface="Gill Sans MT"/>
                <a:cs typeface="Gill Sans MT"/>
              </a:rPr>
              <a:t>on </a:t>
            </a:r>
            <a:r>
              <a:rPr lang="en-US" sz="2800" spc="-5" dirty="0" smtClean="0">
                <a:solidFill>
                  <a:srgbClr val="5C5D60"/>
                </a:solidFill>
                <a:latin typeface="Gill Sans MT"/>
                <a:cs typeface="Gill Sans MT"/>
              </a:rPr>
              <a:t>Prime Contractor</a:t>
            </a:r>
            <a:endParaRPr lang="en-US" sz="2800" dirty="0" smtClean="0">
              <a:latin typeface="Gill Sans MT"/>
              <a:cs typeface="Gill Sans MT"/>
            </a:endParaRPr>
          </a:p>
          <a:p>
            <a:pPr marL="756285" marR="5080" lvl="1" indent="-286385">
              <a:spcBef>
                <a:spcPts val="590"/>
              </a:spcBef>
              <a:buFont typeface="Arial"/>
              <a:buChar char="–"/>
              <a:tabLst>
                <a:tab pos="756920" algn="l"/>
                <a:tab pos="2113915" algn="l"/>
                <a:tab pos="3723640" algn="l"/>
                <a:tab pos="5180330" algn="l"/>
                <a:tab pos="6695440" algn="l"/>
                <a:tab pos="7752715" algn="l"/>
                <a:tab pos="8105140" algn="l"/>
                <a:tab pos="8525510" algn="l"/>
                <a:tab pos="10035540" algn="l"/>
                <a:tab pos="10854055" algn="l"/>
              </a:tabLst>
            </a:pPr>
            <a:r>
              <a:rPr lang="en-US" sz="2400" dirty="0" smtClean="0">
                <a:solidFill>
                  <a:srgbClr val="5C5D60"/>
                </a:solidFill>
                <a:latin typeface="Gill Sans MT"/>
                <a:cs typeface="Gill Sans MT"/>
              </a:rPr>
              <a:t>C</a:t>
            </a:r>
            <a:r>
              <a:rPr lang="en-US" sz="2400" spc="-5" dirty="0" smtClean="0">
                <a:solidFill>
                  <a:srgbClr val="5C5D60"/>
                </a:solidFill>
                <a:latin typeface="Gill Sans MT"/>
                <a:cs typeface="Gill Sans MT"/>
              </a:rPr>
              <a:t>om</a:t>
            </a:r>
            <a:r>
              <a:rPr lang="en-US" sz="2400" dirty="0" smtClean="0">
                <a:solidFill>
                  <a:srgbClr val="5C5D60"/>
                </a:solidFill>
                <a:latin typeface="Gill Sans MT"/>
                <a:cs typeface="Gill Sans MT"/>
              </a:rPr>
              <a:t>p</a:t>
            </a:r>
            <a:r>
              <a:rPr lang="en-US" sz="2400" spc="-5" dirty="0" smtClean="0">
                <a:solidFill>
                  <a:srgbClr val="5C5D60"/>
                </a:solidFill>
                <a:latin typeface="Gill Sans MT"/>
                <a:cs typeface="Gill Sans MT"/>
              </a:rPr>
              <a:t>a</a:t>
            </a:r>
            <a:r>
              <a:rPr lang="en-US" sz="2400" spc="-50" dirty="0" smtClean="0">
                <a:solidFill>
                  <a:srgbClr val="5C5D60"/>
                </a:solidFill>
                <a:latin typeface="Gill Sans MT"/>
                <a:cs typeface="Gill Sans MT"/>
              </a:rPr>
              <a:t>n</a:t>
            </a:r>
            <a:r>
              <a:rPr lang="en-US" sz="2400" dirty="0" smtClean="0">
                <a:solidFill>
                  <a:srgbClr val="5C5D60"/>
                </a:solidFill>
                <a:latin typeface="Gill Sans MT"/>
                <a:cs typeface="Gill Sans MT"/>
              </a:rPr>
              <a:t>y</a:t>
            </a:r>
            <a:r>
              <a:rPr lang="en-US" sz="2400" dirty="0" smtClean="0">
                <a:solidFill>
                  <a:srgbClr val="5C5D60"/>
                </a:solidFill>
                <a:latin typeface="Times New Roman"/>
                <a:cs typeface="Times New Roman"/>
              </a:rPr>
              <a:t>	</a:t>
            </a:r>
            <a:r>
              <a:rPr lang="en-US" sz="2400" spc="-15" dirty="0" smtClean="0">
                <a:solidFill>
                  <a:srgbClr val="5C5D60"/>
                </a:solidFill>
                <a:latin typeface="Gill Sans MT"/>
                <a:cs typeface="Gill Sans MT"/>
              </a:rPr>
              <a:t>i</a:t>
            </a:r>
            <a:r>
              <a:rPr lang="en-US" sz="2400" dirty="0" smtClean="0">
                <a:solidFill>
                  <a:srgbClr val="5C5D60"/>
                </a:solidFill>
                <a:latin typeface="Gill Sans MT"/>
                <a:cs typeface="Gill Sans MT"/>
              </a:rPr>
              <a:t>n</a:t>
            </a:r>
            <a:r>
              <a:rPr lang="en-US" sz="2400" spc="-25" dirty="0" smtClean="0">
                <a:solidFill>
                  <a:srgbClr val="5C5D60"/>
                </a:solidFill>
                <a:latin typeface="Gill Sans MT"/>
                <a:cs typeface="Gill Sans MT"/>
              </a:rPr>
              <a:t>f</a:t>
            </a:r>
            <a:r>
              <a:rPr lang="en-US" sz="2400" spc="-5" dirty="0" smtClean="0">
                <a:solidFill>
                  <a:srgbClr val="5C5D60"/>
                </a:solidFill>
                <a:latin typeface="Gill Sans MT"/>
                <a:cs typeface="Gill Sans MT"/>
              </a:rPr>
              <a:t>orma</a:t>
            </a:r>
            <a:r>
              <a:rPr lang="en-US" sz="2400" dirty="0" smtClean="0">
                <a:solidFill>
                  <a:srgbClr val="5C5D60"/>
                </a:solidFill>
                <a:latin typeface="Gill Sans MT"/>
                <a:cs typeface="Gill Sans MT"/>
              </a:rPr>
              <a:t>ti</a:t>
            </a:r>
            <a:r>
              <a:rPr lang="en-US" sz="2400" spc="-5" dirty="0" smtClean="0">
                <a:solidFill>
                  <a:srgbClr val="5C5D60"/>
                </a:solidFill>
                <a:latin typeface="Gill Sans MT"/>
                <a:cs typeface="Gill Sans MT"/>
              </a:rPr>
              <a:t>o</a:t>
            </a:r>
            <a:r>
              <a:rPr lang="en-US" sz="2400" dirty="0" smtClean="0">
                <a:solidFill>
                  <a:srgbClr val="5C5D60"/>
                </a:solidFill>
                <a:latin typeface="Gill Sans MT"/>
                <a:cs typeface="Gill Sans MT"/>
              </a:rPr>
              <a:t>n</a:t>
            </a:r>
            <a:r>
              <a:rPr lang="en-US" sz="2400" dirty="0" smtClean="0">
                <a:solidFill>
                  <a:srgbClr val="5C5D60"/>
                </a:solidFill>
                <a:latin typeface="Times New Roman"/>
                <a:cs typeface="Times New Roman"/>
              </a:rPr>
              <a:t>	</a:t>
            </a:r>
            <a:r>
              <a:rPr lang="en-US" sz="2400" dirty="0" smtClean="0">
                <a:solidFill>
                  <a:srgbClr val="5C5D60"/>
                </a:solidFill>
                <a:latin typeface="Gill Sans MT"/>
                <a:cs typeface="Gill Sans MT"/>
              </a:rPr>
              <a:t>(st</a:t>
            </a:r>
            <a:r>
              <a:rPr lang="en-US" sz="2400" spc="-5" dirty="0" smtClean="0">
                <a:solidFill>
                  <a:srgbClr val="5C5D60"/>
                </a:solidFill>
                <a:latin typeface="Gill Sans MT"/>
                <a:cs typeface="Gill Sans MT"/>
              </a:rPr>
              <a:t>r</a:t>
            </a:r>
            <a:r>
              <a:rPr lang="en-US" sz="2400" dirty="0" smtClean="0">
                <a:solidFill>
                  <a:srgbClr val="5C5D60"/>
                </a:solidFill>
                <a:latin typeface="Gill Sans MT"/>
                <a:cs typeface="Gill Sans MT"/>
              </a:rPr>
              <a:t>uctu</a:t>
            </a:r>
            <a:r>
              <a:rPr lang="en-US" sz="2400" spc="-55" dirty="0" smtClean="0">
                <a:solidFill>
                  <a:srgbClr val="5C5D60"/>
                </a:solidFill>
                <a:latin typeface="Gill Sans MT"/>
                <a:cs typeface="Gill Sans MT"/>
              </a:rPr>
              <a:t>r</a:t>
            </a:r>
            <a:r>
              <a:rPr lang="en-US" sz="2400" spc="35" dirty="0" smtClean="0">
                <a:solidFill>
                  <a:srgbClr val="5C5D60"/>
                </a:solidFill>
                <a:latin typeface="Gill Sans MT"/>
                <a:cs typeface="Gill Sans MT"/>
              </a:rPr>
              <a:t>e</a:t>
            </a:r>
            <a:r>
              <a:rPr lang="en-US" sz="2400" dirty="0" smtClean="0">
                <a:solidFill>
                  <a:srgbClr val="5C5D60"/>
                </a:solidFill>
                <a:latin typeface="Gill Sans MT"/>
                <a:cs typeface="Gill Sans MT"/>
              </a:rPr>
              <a:t>,</a:t>
            </a:r>
            <a:r>
              <a:rPr lang="en-US" sz="2400" dirty="0" smtClean="0">
                <a:solidFill>
                  <a:srgbClr val="5C5D60"/>
                </a:solidFill>
                <a:latin typeface="Times New Roman"/>
                <a:cs typeface="Times New Roman"/>
              </a:rPr>
              <a:t>	</a:t>
            </a:r>
            <a:r>
              <a:rPr lang="en-US" sz="2400" dirty="0" smtClean="0">
                <a:solidFill>
                  <a:srgbClr val="5C5D60"/>
                </a:solidFill>
                <a:latin typeface="Gill Sans MT"/>
                <a:cs typeface="Gill Sans MT"/>
              </a:rPr>
              <a:t>deb</a:t>
            </a:r>
            <a:r>
              <a:rPr lang="en-US" sz="2400" spc="-5" dirty="0" smtClean="0">
                <a:solidFill>
                  <a:srgbClr val="5C5D60"/>
                </a:solidFill>
                <a:latin typeface="Gill Sans MT"/>
                <a:cs typeface="Gill Sans MT"/>
              </a:rPr>
              <a:t>arm</a:t>
            </a:r>
            <a:r>
              <a:rPr lang="en-US" sz="2400" dirty="0" smtClean="0">
                <a:solidFill>
                  <a:srgbClr val="5C5D60"/>
                </a:solidFill>
                <a:latin typeface="Gill Sans MT"/>
                <a:cs typeface="Gill Sans MT"/>
              </a:rPr>
              <a:t>ent</a:t>
            </a:r>
            <a:r>
              <a:rPr lang="en-US" sz="2400" dirty="0" smtClean="0">
                <a:solidFill>
                  <a:srgbClr val="5C5D60"/>
                </a:solidFill>
                <a:latin typeface="Times New Roman"/>
                <a:cs typeface="Times New Roman"/>
              </a:rPr>
              <a:t>	</a:t>
            </a:r>
            <a:r>
              <a:rPr lang="en-US" sz="2400" dirty="0" smtClean="0">
                <a:solidFill>
                  <a:srgbClr val="5C5D60"/>
                </a:solidFill>
                <a:latin typeface="Gill Sans MT"/>
                <a:cs typeface="Gill Sans MT"/>
              </a:rPr>
              <a:t>hist</a:t>
            </a:r>
            <a:r>
              <a:rPr lang="en-US" sz="2400" spc="-5" dirty="0" smtClean="0">
                <a:solidFill>
                  <a:srgbClr val="5C5D60"/>
                </a:solidFill>
                <a:latin typeface="Gill Sans MT"/>
                <a:cs typeface="Gill Sans MT"/>
              </a:rPr>
              <a:t>o</a:t>
            </a:r>
            <a:r>
              <a:rPr lang="en-US" sz="2400" spc="65" dirty="0" smtClean="0">
                <a:solidFill>
                  <a:srgbClr val="5C5D60"/>
                </a:solidFill>
                <a:latin typeface="Gill Sans MT"/>
                <a:cs typeface="Gill Sans MT"/>
              </a:rPr>
              <a:t>r</a:t>
            </a:r>
            <a:r>
              <a:rPr lang="en-US" sz="2400" spc="-190" dirty="0" smtClean="0">
                <a:solidFill>
                  <a:srgbClr val="5C5D60"/>
                </a:solidFill>
                <a:latin typeface="Gill Sans MT"/>
                <a:cs typeface="Gill Sans MT"/>
              </a:rPr>
              <a:t>y</a:t>
            </a:r>
            <a:r>
              <a:rPr lang="en-US" sz="2400" dirty="0" smtClean="0">
                <a:solidFill>
                  <a:srgbClr val="5C5D60"/>
                </a:solidFill>
                <a:latin typeface="Gill Sans MT"/>
                <a:cs typeface="Gill Sans MT"/>
              </a:rPr>
              <a:t>,</a:t>
            </a:r>
            <a:r>
              <a:rPr lang="en-US" sz="2400" dirty="0" smtClean="0">
                <a:solidFill>
                  <a:srgbClr val="5C5D60"/>
                </a:solidFill>
                <a:latin typeface="Times New Roman"/>
                <a:cs typeface="Times New Roman"/>
              </a:rPr>
              <a:t>	</a:t>
            </a:r>
            <a:r>
              <a:rPr lang="en-US" sz="2400" dirty="0" smtClean="0">
                <a:solidFill>
                  <a:srgbClr val="5C5D60"/>
                </a:solidFill>
                <a:latin typeface="Gill Sans MT"/>
                <a:cs typeface="Gill Sans MT"/>
              </a:rPr>
              <a:t>#</a:t>
            </a:r>
            <a:r>
              <a:rPr lang="en-US" sz="2400" dirty="0" smtClean="0">
                <a:solidFill>
                  <a:srgbClr val="5C5D60"/>
                </a:solidFill>
                <a:latin typeface="Times New Roman"/>
                <a:cs typeface="Times New Roman"/>
              </a:rPr>
              <a:t>	</a:t>
            </a:r>
            <a:r>
              <a:rPr lang="en-US" sz="2400" spc="-5" dirty="0" smtClean="0">
                <a:solidFill>
                  <a:srgbClr val="5C5D60"/>
                </a:solidFill>
                <a:latin typeface="Gill Sans MT"/>
                <a:cs typeface="Gill Sans MT"/>
              </a:rPr>
              <a:t>o</a:t>
            </a:r>
            <a:r>
              <a:rPr lang="en-US" sz="2400" dirty="0" smtClean="0">
                <a:solidFill>
                  <a:srgbClr val="5C5D60"/>
                </a:solidFill>
                <a:latin typeface="Gill Sans MT"/>
                <a:cs typeface="Gill Sans MT"/>
              </a:rPr>
              <a:t>f</a:t>
            </a:r>
            <a:r>
              <a:rPr lang="en-US" sz="2400" dirty="0" smtClean="0">
                <a:solidFill>
                  <a:srgbClr val="5C5D60"/>
                </a:solidFill>
                <a:latin typeface="Times New Roman"/>
                <a:cs typeface="Times New Roman"/>
              </a:rPr>
              <a:t>	</a:t>
            </a:r>
            <a:r>
              <a:rPr lang="en-US" sz="2400" dirty="0" smtClean="0">
                <a:solidFill>
                  <a:srgbClr val="5C5D60"/>
                </a:solidFill>
                <a:latin typeface="Gill Sans MT"/>
                <a:cs typeface="Gill Sans MT"/>
              </a:rPr>
              <a:t>e</a:t>
            </a:r>
            <a:r>
              <a:rPr lang="en-US" sz="2400" spc="-5" dirty="0" smtClean="0">
                <a:solidFill>
                  <a:srgbClr val="5C5D60"/>
                </a:solidFill>
                <a:latin typeface="Gill Sans MT"/>
                <a:cs typeface="Gill Sans MT"/>
              </a:rPr>
              <a:t>m</a:t>
            </a:r>
            <a:r>
              <a:rPr lang="en-US" sz="2400" dirty="0" smtClean="0">
                <a:solidFill>
                  <a:srgbClr val="5C5D60"/>
                </a:solidFill>
                <a:latin typeface="Gill Sans MT"/>
                <a:cs typeface="Gill Sans MT"/>
              </a:rPr>
              <a:t>pl</a:t>
            </a:r>
            <a:r>
              <a:rPr lang="en-US" sz="2400" spc="-55" dirty="0" smtClean="0">
                <a:solidFill>
                  <a:srgbClr val="5C5D60"/>
                </a:solidFill>
                <a:latin typeface="Gill Sans MT"/>
                <a:cs typeface="Gill Sans MT"/>
              </a:rPr>
              <a:t>o</a:t>
            </a:r>
            <a:r>
              <a:rPr lang="en-US" sz="2400" spc="-45" dirty="0" smtClean="0">
                <a:solidFill>
                  <a:srgbClr val="5C5D60"/>
                </a:solidFill>
                <a:latin typeface="Gill Sans MT"/>
                <a:cs typeface="Gill Sans MT"/>
              </a:rPr>
              <a:t>y</a:t>
            </a:r>
            <a:r>
              <a:rPr lang="en-US" sz="2400" spc="-10" dirty="0" smtClean="0">
                <a:solidFill>
                  <a:srgbClr val="5C5D60"/>
                </a:solidFill>
                <a:latin typeface="Gill Sans MT"/>
                <a:cs typeface="Gill Sans MT"/>
              </a:rPr>
              <a:t>e</a:t>
            </a:r>
            <a:r>
              <a:rPr lang="en-US" sz="2400" dirty="0" smtClean="0">
                <a:solidFill>
                  <a:srgbClr val="5C5D60"/>
                </a:solidFill>
                <a:latin typeface="Gill Sans MT"/>
                <a:cs typeface="Gill Sans MT"/>
              </a:rPr>
              <a:t>es,</a:t>
            </a:r>
            <a:r>
              <a:rPr lang="en-US" sz="2400" dirty="0" smtClean="0">
                <a:solidFill>
                  <a:srgbClr val="5C5D60"/>
                </a:solidFill>
                <a:latin typeface="Times New Roman"/>
                <a:cs typeface="Times New Roman"/>
              </a:rPr>
              <a:t>	</a:t>
            </a:r>
            <a:r>
              <a:rPr lang="en-US" sz="2400" spc="-45" dirty="0" smtClean="0">
                <a:solidFill>
                  <a:srgbClr val="5C5D60"/>
                </a:solidFill>
                <a:latin typeface="Gill Sans MT"/>
                <a:cs typeface="Gill Sans MT"/>
              </a:rPr>
              <a:t>y</a:t>
            </a:r>
            <a:r>
              <a:rPr lang="en-US" sz="2400" dirty="0" smtClean="0">
                <a:solidFill>
                  <a:srgbClr val="5C5D60"/>
                </a:solidFill>
                <a:latin typeface="Gill Sans MT"/>
                <a:cs typeface="Gill Sans MT"/>
              </a:rPr>
              <a:t>e</a:t>
            </a:r>
            <a:r>
              <a:rPr lang="en-US" sz="2400" spc="-5" dirty="0" smtClean="0">
                <a:solidFill>
                  <a:srgbClr val="5C5D60"/>
                </a:solidFill>
                <a:latin typeface="Gill Sans MT"/>
                <a:cs typeface="Gill Sans MT"/>
              </a:rPr>
              <a:t>ar</a:t>
            </a:r>
            <a:r>
              <a:rPr lang="en-US" sz="2400" dirty="0" smtClean="0">
                <a:solidFill>
                  <a:srgbClr val="5C5D60"/>
                </a:solidFill>
                <a:latin typeface="Gill Sans MT"/>
                <a:cs typeface="Gill Sans MT"/>
              </a:rPr>
              <a:t>s</a:t>
            </a:r>
            <a:r>
              <a:rPr lang="en-US" sz="2400" dirty="0" smtClean="0">
                <a:solidFill>
                  <a:srgbClr val="5C5D60"/>
                </a:solidFill>
                <a:latin typeface="Times New Roman"/>
                <a:cs typeface="Times New Roman"/>
              </a:rPr>
              <a:t>	</a:t>
            </a:r>
            <a:r>
              <a:rPr lang="en-US" sz="2400" spc="-5" dirty="0" smtClean="0">
                <a:solidFill>
                  <a:srgbClr val="5C5D60"/>
                </a:solidFill>
                <a:latin typeface="Gill Sans MT"/>
                <a:cs typeface="Gill Sans MT"/>
              </a:rPr>
              <a:t>o</a:t>
            </a:r>
            <a:r>
              <a:rPr lang="en-US" sz="2400" dirty="0" smtClean="0">
                <a:solidFill>
                  <a:srgbClr val="5C5D60"/>
                </a:solidFill>
                <a:latin typeface="Gill Sans MT"/>
                <a:cs typeface="Gill Sans MT"/>
              </a:rPr>
              <a:t>f </a:t>
            </a:r>
            <a:r>
              <a:rPr lang="en-US" sz="2400" dirty="0" smtClean="0">
                <a:solidFill>
                  <a:srgbClr val="5C5D60"/>
                </a:solidFill>
                <a:latin typeface="Times New Roman"/>
                <a:cs typeface="Times New Roman"/>
              </a:rPr>
              <a:t> </a:t>
            </a:r>
            <a:r>
              <a:rPr lang="en-US" sz="2400" spc="-5" dirty="0" smtClean="0">
                <a:solidFill>
                  <a:srgbClr val="5C5D60"/>
                </a:solidFill>
                <a:latin typeface="Gill Sans MT"/>
                <a:cs typeface="Gill Sans MT"/>
              </a:rPr>
              <a:t>construction </a:t>
            </a:r>
            <a:r>
              <a:rPr lang="en-US" sz="2400" spc="-15" dirty="0" smtClean="0">
                <a:solidFill>
                  <a:srgbClr val="5C5D60"/>
                </a:solidFill>
                <a:latin typeface="Gill Sans MT"/>
                <a:cs typeface="Gill Sans MT"/>
              </a:rPr>
              <a:t>work,</a:t>
            </a:r>
            <a:r>
              <a:rPr lang="en-US" sz="2400" spc="-290" dirty="0" smtClean="0">
                <a:solidFill>
                  <a:srgbClr val="5C5D60"/>
                </a:solidFill>
                <a:latin typeface="Gill Sans MT"/>
                <a:cs typeface="Gill Sans MT"/>
              </a:rPr>
              <a:t> </a:t>
            </a:r>
            <a:r>
              <a:rPr lang="en-US" sz="2400" spc="10" dirty="0" smtClean="0">
                <a:solidFill>
                  <a:srgbClr val="5C5D60"/>
                </a:solidFill>
                <a:latin typeface="Gill Sans MT"/>
                <a:cs typeface="Gill Sans MT"/>
              </a:rPr>
              <a:t>etc.)</a:t>
            </a:r>
            <a:endParaRPr lang="en-US" sz="2400" dirty="0" smtClean="0">
              <a:latin typeface="Gill Sans MT"/>
              <a:cs typeface="Gill Sans MT"/>
            </a:endParaRPr>
          </a:p>
          <a:p>
            <a:pPr marL="756285" marR="5715" lvl="1" indent="-286385">
              <a:spcBef>
                <a:spcPts val="575"/>
              </a:spcBef>
              <a:buFont typeface="Arial"/>
              <a:buChar char="–"/>
              <a:tabLst>
                <a:tab pos="756920" algn="l"/>
                <a:tab pos="2731135" algn="l"/>
                <a:tab pos="3637915" algn="l"/>
                <a:tab pos="4360545" algn="l"/>
                <a:tab pos="4997450" algn="l"/>
                <a:tab pos="6395085" algn="l"/>
                <a:tab pos="7115809" algn="l"/>
                <a:tab pos="8647430" algn="l"/>
                <a:tab pos="9072880" algn="l"/>
                <a:tab pos="10499090" algn="l"/>
              </a:tabLst>
            </a:pPr>
            <a:r>
              <a:rPr lang="en-US" sz="2400" dirty="0" smtClean="0">
                <a:solidFill>
                  <a:srgbClr val="5C5D60"/>
                </a:solidFill>
                <a:latin typeface="Gill Sans MT"/>
                <a:cs typeface="Gill Sans MT"/>
              </a:rPr>
              <a:t>O</a:t>
            </a:r>
            <a:r>
              <a:rPr lang="en-US" sz="2400" spc="-5" dirty="0" smtClean="0">
                <a:solidFill>
                  <a:srgbClr val="5C5D60"/>
                </a:solidFill>
                <a:latin typeface="Gill Sans MT"/>
                <a:cs typeface="Gill Sans MT"/>
              </a:rPr>
              <a:t>rga</a:t>
            </a:r>
            <a:r>
              <a:rPr lang="en-US" sz="2400" dirty="0" smtClean="0">
                <a:solidFill>
                  <a:srgbClr val="5C5D60"/>
                </a:solidFill>
                <a:latin typeface="Gill Sans MT"/>
                <a:cs typeface="Gill Sans MT"/>
              </a:rPr>
              <a:t>ni</a:t>
            </a:r>
            <a:r>
              <a:rPr lang="en-US" sz="2400" spc="-5" dirty="0" smtClean="0">
                <a:solidFill>
                  <a:srgbClr val="5C5D60"/>
                </a:solidFill>
                <a:latin typeface="Gill Sans MT"/>
                <a:cs typeface="Gill Sans MT"/>
              </a:rPr>
              <a:t>za</a:t>
            </a:r>
            <a:r>
              <a:rPr lang="en-US" sz="2400" dirty="0" smtClean="0">
                <a:solidFill>
                  <a:srgbClr val="5C5D60"/>
                </a:solidFill>
                <a:latin typeface="Gill Sans MT"/>
                <a:cs typeface="Gill Sans MT"/>
              </a:rPr>
              <a:t>ti</a:t>
            </a:r>
            <a:r>
              <a:rPr lang="en-US" sz="2400" spc="5" dirty="0" smtClean="0">
                <a:solidFill>
                  <a:srgbClr val="5C5D60"/>
                </a:solidFill>
                <a:latin typeface="Gill Sans MT"/>
                <a:cs typeface="Gill Sans MT"/>
              </a:rPr>
              <a:t>o</a:t>
            </a:r>
            <a:r>
              <a:rPr lang="en-US" sz="2400" dirty="0" smtClean="0">
                <a:solidFill>
                  <a:srgbClr val="5C5D60"/>
                </a:solidFill>
                <a:latin typeface="Gill Sans MT"/>
                <a:cs typeface="Gill Sans MT"/>
              </a:rPr>
              <a:t>n</a:t>
            </a:r>
            <a:r>
              <a:rPr lang="en-US" sz="2400" spc="-5" dirty="0" smtClean="0">
                <a:solidFill>
                  <a:srgbClr val="5C5D60"/>
                </a:solidFill>
                <a:latin typeface="Gill Sans MT"/>
                <a:cs typeface="Gill Sans MT"/>
              </a:rPr>
              <a:t>a</a:t>
            </a:r>
            <a:r>
              <a:rPr lang="en-US" sz="2400" dirty="0" smtClean="0">
                <a:solidFill>
                  <a:srgbClr val="5C5D60"/>
                </a:solidFill>
                <a:latin typeface="Gill Sans MT"/>
                <a:cs typeface="Gill Sans MT"/>
              </a:rPr>
              <a:t>l</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Ch</a:t>
            </a:r>
            <a:r>
              <a:rPr lang="en-US" sz="2400" spc="-5" dirty="0">
                <a:solidFill>
                  <a:srgbClr val="5C5D60"/>
                </a:solidFill>
                <a:latin typeface="Gill Sans MT"/>
                <a:cs typeface="Gill Sans MT"/>
              </a:rPr>
              <a:t>a</a:t>
            </a:r>
            <a:r>
              <a:rPr lang="en-US" sz="2400" spc="45" dirty="0">
                <a:solidFill>
                  <a:srgbClr val="5C5D60"/>
                </a:solidFill>
                <a:latin typeface="Gill Sans MT"/>
                <a:cs typeface="Gill Sans MT"/>
              </a:rPr>
              <a:t>r</a:t>
            </a:r>
            <a:r>
              <a:rPr lang="en-US" sz="2400" dirty="0">
                <a:solidFill>
                  <a:srgbClr val="5C5D60"/>
                </a:solidFill>
                <a:latin typeface="Gill Sans MT"/>
                <a:cs typeface="Gill Sans MT"/>
              </a:rPr>
              <a:t>t</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with</a:t>
            </a:r>
            <a:r>
              <a:rPr lang="en-US" sz="2400" dirty="0">
                <a:solidFill>
                  <a:srgbClr val="5C5D60"/>
                </a:solidFill>
                <a:latin typeface="Times New Roman"/>
                <a:cs typeface="Times New Roman"/>
              </a:rPr>
              <a:t>	</a:t>
            </a:r>
            <a:r>
              <a:rPr lang="en-US" sz="2400" spc="-150" dirty="0">
                <a:solidFill>
                  <a:srgbClr val="5C5D60"/>
                </a:solidFill>
                <a:latin typeface="Gill Sans MT"/>
                <a:cs typeface="Gill Sans MT"/>
              </a:rPr>
              <a:t>K</a:t>
            </a:r>
            <a:r>
              <a:rPr lang="en-US" sz="2400" spc="-50" dirty="0">
                <a:solidFill>
                  <a:srgbClr val="5C5D60"/>
                </a:solidFill>
                <a:latin typeface="Gill Sans MT"/>
                <a:cs typeface="Gill Sans MT"/>
              </a:rPr>
              <a:t>e</a:t>
            </a:r>
            <a:r>
              <a:rPr lang="en-US" sz="2400" dirty="0">
                <a:solidFill>
                  <a:srgbClr val="5C5D60"/>
                </a:solidFill>
                <a:latin typeface="Gill Sans MT"/>
                <a:cs typeface="Gill Sans MT"/>
              </a:rPr>
              <a:t>y</a:t>
            </a:r>
            <a:r>
              <a:rPr lang="en-US" sz="2400" dirty="0">
                <a:solidFill>
                  <a:srgbClr val="5C5D60"/>
                </a:solidFill>
                <a:latin typeface="Times New Roman"/>
                <a:cs typeface="Times New Roman"/>
              </a:rPr>
              <a:t>	</a:t>
            </a:r>
            <a:r>
              <a:rPr lang="en-US" sz="2400" spc="-75" dirty="0">
                <a:solidFill>
                  <a:srgbClr val="5C5D60"/>
                </a:solidFill>
                <a:latin typeface="Gill Sans MT"/>
                <a:cs typeface="Gill Sans MT"/>
              </a:rPr>
              <a:t>P</a:t>
            </a:r>
            <a:r>
              <a:rPr lang="en-US" sz="2400" dirty="0">
                <a:solidFill>
                  <a:srgbClr val="5C5D60"/>
                </a:solidFill>
                <a:latin typeface="Gill Sans MT"/>
                <a:cs typeface="Gill Sans MT"/>
              </a:rPr>
              <a:t>e</a:t>
            </a:r>
            <a:r>
              <a:rPr lang="en-US" sz="2400" spc="-5" dirty="0">
                <a:solidFill>
                  <a:srgbClr val="5C5D60"/>
                </a:solidFill>
                <a:latin typeface="Gill Sans MT"/>
                <a:cs typeface="Gill Sans MT"/>
              </a:rPr>
              <a:t>r</a:t>
            </a:r>
            <a:r>
              <a:rPr lang="en-US" sz="2400" dirty="0">
                <a:solidFill>
                  <a:srgbClr val="5C5D60"/>
                </a:solidFill>
                <a:latin typeface="Gill Sans MT"/>
                <a:cs typeface="Gill Sans MT"/>
              </a:rPr>
              <a:t>s</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nnel</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w</a:t>
            </a:r>
            <a:r>
              <a:rPr lang="en-US" sz="2400" spc="-15" dirty="0">
                <a:solidFill>
                  <a:srgbClr val="5C5D60"/>
                </a:solidFill>
                <a:latin typeface="Gill Sans MT"/>
                <a:cs typeface="Gill Sans MT"/>
              </a:rPr>
              <a:t>i</a:t>
            </a:r>
            <a:r>
              <a:rPr lang="en-US" sz="2400" dirty="0">
                <a:solidFill>
                  <a:srgbClr val="5C5D60"/>
                </a:solidFill>
                <a:latin typeface="Gill Sans MT"/>
                <a:cs typeface="Gill Sans MT"/>
              </a:rPr>
              <a:t>th</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pe</a:t>
            </a:r>
            <a:r>
              <a:rPr lang="en-US" sz="2400" spc="-65" dirty="0">
                <a:solidFill>
                  <a:srgbClr val="5C5D60"/>
                </a:solidFill>
                <a:latin typeface="Gill Sans MT"/>
                <a:cs typeface="Gill Sans MT"/>
              </a:rPr>
              <a:t>r</a:t>
            </a:r>
            <a:r>
              <a:rPr lang="en-US" sz="2400" dirty="0">
                <a:solidFill>
                  <a:srgbClr val="5C5D60"/>
                </a:solidFill>
                <a:latin typeface="Gill Sans MT"/>
                <a:cs typeface="Gill Sans MT"/>
              </a:rPr>
              <a:t>ce</a:t>
            </a:r>
            <a:r>
              <a:rPr lang="en-US" sz="2400" spc="-15" dirty="0">
                <a:solidFill>
                  <a:srgbClr val="5C5D60"/>
                </a:solidFill>
                <a:latin typeface="Gill Sans MT"/>
                <a:cs typeface="Gill Sans MT"/>
              </a:rPr>
              <a:t>n</a:t>
            </a:r>
            <a:r>
              <a:rPr lang="en-US" sz="2400" dirty="0">
                <a:solidFill>
                  <a:srgbClr val="5C5D60"/>
                </a:solidFill>
                <a:latin typeface="Gill Sans MT"/>
                <a:cs typeface="Gill Sans MT"/>
              </a:rPr>
              <a:t>t</a:t>
            </a:r>
            <a:r>
              <a:rPr lang="en-US" sz="2400" spc="-5" dirty="0">
                <a:solidFill>
                  <a:srgbClr val="5C5D60"/>
                </a:solidFill>
                <a:latin typeface="Gill Sans MT"/>
                <a:cs typeface="Gill Sans MT"/>
              </a:rPr>
              <a:t>ag</a:t>
            </a:r>
            <a:r>
              <a:rPr lang="en-US" sz="2400" dirty="0">
                <a:solidFill>
                  <a:srgbClr val="5C5D60"/>
                </a:solidFill>
                <a:latin typeface="Gill Sans MT"/>
                <a:cs typeface="Gill Sans MT"/>
              </a:rPr>
              <a:t>e</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f</a:t>
            </a:r>
            <a:r>
              <a:rPr lang="en-US" sz="2400" dirty="0">
                <a:solidFill>
                  <a:srgbClr val="5C5D60"/>
                </a:solidFill>
                <a:latin typeface="Times New Roman"/>
                <a:cs typeface="Times New Roman"/>
              </a:rPr>
              <a:t>	</a:t>
            </a:r>
            <a:r>
              <a:rPr lang="en-US" sz="2400" spc="-90" dirty="0">
                <a:solidFill>
                  <a:srgbClr val="5C5D60"/>
                </a:solidFill>
                <a:latin typeface="Gill Sans MT"/>
                <a:cs typeface="Gill Sans MT"/>
              </a:rPr>
              <a:t>a</a:t>
            </a:r>
            <a:r>
              <a:rPr lang="en-US" sz="2400" dirty="0">
                <a:solidFill>
                  <a:srgbClr val="5C5D60"/>
                </a:solidFill>
                <a:latin typeface="Gill Sans MT"/>
                <a:cs typeface="Gill Sans MT"/>
              </a:rPr>
              <a:t>v</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il</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bili</a:t>
            </a:r>
            <a:r>
              <a:rPr lang="en-US" sz="2400" spc="-10" dirty="0">
                <a:solidFill>
                  <a:srgbClr val="5C5D60"/>
                </a:solidFill>
                <a:latin typeface="Gill Sans MT"/>
                <a:cs typeface="Gill Sans MT"/>
              </a:rPr>
              <a:t>t</a:t>
            </a:r>
            <a:r>
              <a:rPr lang="en-US" sz="2400" spc="-190" dirty="0">
                <a:solidFill>
                  <a:srgbClr val="5C5D60"/>
                </a:solidFill>
                <a:latin typeface="Gill Sans MT"/>
                <a:cs typeface="Gill Sans MT"/>
              </a:rPr>
              <a:t>y</a:t>
            </a:r>
            <a:r>
              <a:rPr lang="en-US" sz="2400" dirty="0">
                <a:solidFill>
                  <a:srgbClr val="5C5D60"/>
                </a:solidFill>
                <a:latin typeface="Gill Sans MT"/>
                <a:cs typeface="Gill Sans MT"/>
              </a:rPr>
              <a:t>,</a:t>
            </a:r>
            <a:r>
              <a:rPr lang="en-US" sz="2400" dirty="0">
                <a:solidFill>
                  <a:srgbClr val="5C5D60"/>
                </a:solidFill>
                <a:latin typeface="Times New Roman"/>
                <a:cs typeface="Times New Roman"/>
              </a:rPr>
              <a:t>	</a:t>
            </a:r>
            <a:r>
              <a:rPr lang="en-US" sz="2400" dirty="0" smtClean="0">
                <a:solidFill>
                  <a:srgbClr val="5C5D60"/>
                </a:solidFill>
                <a:latin typeface="Gill Sans MT"/>
                <a:cs typeface="Gill Sans MT"/>
              </a:rPr>
              <a:t>cle</a:t>
            </a:r>
            <a:r>
              <a:rPr lang="en-US" sz="2400" spc="-5" dirty="0" smtClean="0">
                <a:solidFill>
                  <a:srgbClr val="5C5D60"/>
                </a:solidFill>
                <a:latin typeface="Gill Sans MT"/>
                <a:cs typeface="Gill Sans MT"/>
              </a:rPr>
              <a:t>a</a:t>
            </a:r>
            <a:r>
              <a:rPr lang="en-US" sz="2400" dirty="0" smtClean="0">
                <a:solidFill>
                  <a:srgbClr val="5C5D60"/>
                </a:solidFill>
                <a:latin typeface="Gill Sans MT"/>
                <a:cs typeface="Gill Sans MT"/>
              </a:rPr>
              <a:t>r</a:t>
            </a:r>
            <a:r>
              <a:rPr lang="en-US" sz="2400" dirty="0" smtClean="0">
                <a:solidFill>
                  <a:srgbClr val="5C5D60"/>
                </a:solidFill>
                <a:latin typeface="Times New Roman"/>
                <a:cs typeface="Times New Roman"/>
              </a:rPr>
              <a:t> </a:t>
            </a:r>
            <a:r>
              <a:rPr lang="en-US" sz="2400" spc="-5" dirty="0">
                <a:solidFill>
                  <a:srgbClr val="5C5D60"/>
                </a:solidFill>
                <a:latin typeface="Gill Sans MT"/>
                <a:cs typeface="Gill Sans MT"/>
              </a:rPr>
              <a:t>description of </a:t>
            </a:r>
            <a:r>
              <a:rPr lang="en-US" sz="2400" spc="-15" dirty="0">
                <a:solidFill>
                  <a:srgbClr val="5C5D60"/>
                </a:solidFill>
                <a:latin typeface="Gill Sans MT"/>
                <a:cs typeface="Gill Sans MT"/>
              </a:rPr>
              <a:t>roles </a:t>
            </a:r>
            <a:r>
              <a:rPr lang="en-US" sz="2400" spc="-5" dirty="0">
                <a:solidFill>
                  <a:srgbClr val="5C5D60"/>
                </a:solidFill>
                <a:latin typeface="Gill Sans MT"/>
                <a:cs typeface="Gill Sans MT"/>
              </a:rPr>
              <a:t>and responsibilities (Prime and </a:t>
            </a:r>
            <a:r>
              <a:rPr lang="en-US" sz="2400" spc="-65" dirty="0">
                <a:solidFill>
                  <a:srgbClr val="5C5D60"/>
                </a:solidFill>
                <a:latin typeface="Gill Sans MT"/>
                <a:cs typeface="Gill Sans MT"/>
              </a:rPr>
              <a:t>Key</a:t>
            </a:r>
            <a:r>
              <a:rPr lang="en-US" sz="2400" spc="15" dirty="0">
                <a:solidFill>
                  <a:srgbClr val="5C5D60"/>
                </a:solidFill>
                <a:latin typeface="Gill Sans MT"/>
                <a:cs typeface="Gill Sans MT"/>
              </a:rPr>
              <a:t> </a:t>
            </a:r>
            <a:r>
              <a:rPr lang="en-US" sz="2400" dirty="0">
                <a:solidFill>
                  <a:srgbClr val="5C5D60"/>
                </a:solidFill>
                <a:latin typeface="Gill Sans MT"/>
                <a:cs typeface="Gill Sans MT"/>
              </a:rPr>
              <a:t>Subs)</a:t>
            </a:r>
            <a:endParaRPr lang="en-US" sz="2400" dirty="0">
              <a:latin typeface="Gill Sans MT"/>
              <a:cs typeface="Gill Sans MT"/>
            </a:endParaRPr>
          </a:p>
          <a:p>
            <a:pPr marL="1270000" lvl="2" indent="-342900">
              <a:spcBef>
                <a:spcPts val="495"/>
              </a:spcBef>
              <a:buFont typeface="Wingdings" panose="05000000000000000000" pitchFamily="2" charset="2"/>
              <a:buChar char="§"/>
              <a:tabLst>
                <a:tab pos="1156335" algn="l"/>
              </a:tabLst>
            </a:pPr>
            <a:r>
              <a:rPr lang="en-US" spc="-75" dirty="0">
                <a:solidFill>
                  <a:srgbClr val="5C5D60"/>
                </a:solidFill>
                <a:latin typeface="Gill Sans MT"/>
                <a:cs typeface="Gill Sans MT"/>
              </a:rPr>
              <a:t>Team </a:t>
            </a:r>
            <a:r>
              <a:rPr lang="en-US" spc="5" dirty="0">
                <a:solidFill>
                  <a:srgbClr val="5C5D60"/>
                </a:solidFill>
                <a:latin typeface="Gill Sans MT"/>
                <a:cs typeface="Gill Sans MT"/>
              </a:rPr>
              <a:t>history </a:t>
            </a:r>
            <a:r>
              <a:rPr lang="en-US" spc="-5" dirty="0">
                <a:solidFill>
                  <a:srgbClr val="5C5D60"/>
                </a:solidFill>
                <a:latin typeface="Gill Sans MT"/>
                <a:cs typeface="Gill Sans MT"/>
              </a:rPr>
              <a:t>or </a:t>
            </a:r>
            <a:r>
              <a:rPr lang="en-US" spc="-10" dirty="0">
                <a:solidFill>
                  <a:srgbClr val="5C5D60"/>
                </a:solidFill>
                <a:latin typeface="Gill Sans MT"/>
                <a:cs typeface="Gill Sans MT"/>
              </a:rPr>
              <a:t>approach </a:t>
            </a:r>
            <a:r>
              <a:rPr lang="en-US" dirty="0">
                <a:solidFill>
                  <a:srgbClr val="5C5D60"/>
                </a:solidFill>
                <a:latin typeface="Gill Sans MT"/>
                <a:cs typeface="Gill Sans MT"/>
              </a:rPr>
              <a:t>if no prior experience to </a:t>
            </a:r>
            <a:r>
              <a:rPr lang="en-US" spc="-5" dirty="0">
                <a:solidFill>
                  <a:srgbClr val="5C5D60"/>
                </a:solidFill>
                <a:latin typeface="Gill Sans MT"/>
                <a:cs typeface="Gill Sans MT"/>
              </a:rPr>
              <a:t>ensure </a:t>
            </a:r>
            <a:r>
              <a:rPr lang="en-US" dirty="0">
                <a:solidFill>
                  <a:srgbClr val="5C5D60"/>
                </a:solidFill>
                <a:latin typeface="Gill Sans MT"/>
                <a:cs typeface="Gill Sans MT"/>
              </a:rPr>
              <a:t>successful </a:t>
            </a:r>
            <a:r>
              <a:rPr lang="en-US" spc="-5" dirty="0">
                <a:solidFill>
                  <a:srgbClr val="5C5D60"/>
                </a:solidFill>
                <a:latin typeface="Gill Sans MT"/>
                <a:cs typeface="Gill Sans MT"/>
              </a:rPr>
              <a:t>completion of</a:t>
            </a:r>
            <a:r>
              <a:rPr lang="en-US" spc="-145" dirty="0">
                <a:solidFill>
                  <a:srgbClr val="5C5D60"/>
                </a:solidFill>
                <a:latin typeface="Gill Sans MT"/>
                <a:cs typeface="Gill Sans MT"/>
              </a:rPr>
              <a:t> </a:t>
            </a:r>
            <a:r>
              <a:rPr lang="en-US" spc="-10" dirty="0" smtClean="0">
                <a:solidFill>
                  <a:srgbClr val="5C5D60"/>
                </a:solidFill>
                <a:latin typeface="Gill Sans MT"/>
                <a:cs typeface="Gill Sans MT"/>
              </a:rPr>
              <a:t>project</a:t>
            </a:r>
            <a:endParaRPr lang="en-US" dirty="0">
              <a:latin typeface="Gill Sans MT"/>
              <a:cs typeface="Gill Sans MT"/>
            </a:endParaRPr>
          </a:p>
          <a:p>
            <a:pPr marL="756285" lvl="1" indent="-286385">
              <a:spcBef>
                <a:spcPts val="575"/>
              </a:spcBef>
              <a:buFont typeface="Arial"/>
              <a:buChar char="–"/>
              <a:tabLst>
                <a:tab pos="756920" algn="l"/>
              </a:tabLst>
            </a:pPr>
            <a:r>
              <a:rPr lang="en-US" sz="2400" spc="-65" dirty="0">
                <a:solidFill>
                  <a:srgbClr val="5C5D60"/>
                </a:solidFill>
                <a:latin typeface="Gill Sans MT"/>
                <a:cs typeface="Gill Sans MT"/>
              </a:rPr>
              <a:t>Contractor CANNOT change </a:t>
            </a:r>
            <a:r>
              <a:rPr lang="en-US" sz="2400" spc="-65" dirty="0" smtClean="0">
                <a:solidFill>
                  <a:srgbClr val="5C5D60"/>
                </a:solidFill>
                <a:latin typeface="Gill Sans MT"/>
                <a:cs typeface="Gill Sans MT"/>
              </a:rPr>
              <a:t>Key Personnel </a:t>
            </a:r>
            <a:r>
              <a:rPr lang="en-US" sz="2400" spc="-65" dirty="0">
                <a:solidFill>
                  <a:srgbClr val="5C5D60"/>
                </a:solidFill>
                <a:latin typeface="Gill Sans MT"/>
                <a:cs typeface="Gill Sans MT"/>
              </a:rPr>
              <a:t>identified in proposal without written request to SAWS and SAWS written approval</a:t>
            </a:r>
            <a:endParaRPr lang="en-US" sz="2400" dirty="0">
              <a:latin typeface="Gill Sans MT"/>
              <a:cs typeface="Gill Sans MT"/>
            </a:endParaRPr>
          </a:p>
          <a:p>
            <a:pPr marL="756285" lvl="1" indent="-286385">
              <a:spcBef>
                <a:spcPts val="575"/>
              </a:spcBef>
              <a:buFont typeface="Arial"/>
              <a:buChar char="–"/>
              <a:tabLst>
                <a:tab pos="756920" algn="l"/>
              </a:tabLst>
            </a:pPr>
            <a:r>
              <a:rPr lang="en-US" sz="2400" spc="-5" dirty="0" smtClean="0">
                <a:solidFill>
                  <a:srgbClr val="5C5D60"/>
                </a:solidFill>
                <a:latin typeface="Gill Sans MT"/>
                <a:cs typeface="Gill Sans MT"/>
              </a:rPr>
              <a:t>Financial </a:t>
            </a:r>
            <a:r>
              <a:rPr lang="en-US" sz="2400" spc="-5" dirty="0">
                <a:solidFill>
                  <a:srgbClr val="5C5D60"/>
                </a:solidFill>
                <a:latin typeface="Gill Sans MT"/>
                <a:cs typeface="Gill Sans MT"/>
              </a:rPr>
              <a:t>statement </a:t>
            </a:r>
            <a:r>
              <a:rPr lang="en-US" sz="2400" dirty="0">
                <a:solidFill>
                  <a:srgbClr val="5C5D60"/>
                </a:solidFill>
                <a:latin typeface="Gill Sans MT"/>
                <a:cs typeface="Gill Sans MT"/>
              </a:rPr>
              <a:t>within the </a:t>
            </a:r>
            <a:r>
              <a:rPr lang="en-US" sz="2400" spc="-5" dirty="0">
                <a:solidFill>
                  <a:srgbClr val="5C5D60"/>
                </a:solidFill>
                <a:latin typeface="Gill Sans MT"/>
                <a:cs typeface="Gill Sans MT"/>
              </a:rPr>
              <a:t>last </a:t>
            </a:r>
            <a:r>
              <a:rPr lang="en-US" sz="2400" dirty="0">
                <a:solidFill>
                  <a:srgbClr val="5C5D60"/>
                </a:solidFill>
                <a:latin typeface="Gill Sans MT"/>
                <a:cs typeface="Gill Sans MT"/>
              </a:rPr>
              <a:t>12 </a:t>
            </a:r>
            <a:r>
              <a:rPr lang="en-US" sz="2400" spc="-5" dirty="0">
                <a:solidFill>
                  <a:srgbClr val="5C5D60"/>
                </a:solidFill>
                <a:latin typeface="Gill Sans MT"/>
                <a:cs typeface="Gill Sans MT"/>
              </a:rPr>
              <a:t>months </a:t>
            </a:r>
            <a:r>
              <a:rPr lang="en-US" sz="2400" spc="-15" dirty="0">
                <a:solidFill>
                  <a:srgbClr val="5C5D60"/>
                </a:solidFill>
                <a:latin typeface="Gill Sans MT"/>
                <a:cs typeface="Gill Sans MT"/>
              </a:rPr>
              <a:t>by </a:t>
            </a:r>
            <a:r>
              <a:rPr lang="en-US" sz="2400" dirty="0">
                <a:solidFill>
                  <a:srgbClr val="5C5D60"/>
                </a:solidFill>
                <a:latin typeface="Gill Sans MT"/>
                <a:cs typeface="Gill Sans MT"/>
              </a:rPr>
              <a:t>independent</a:t>
            </a:r>
            <a:r>
              <a:rPr lang="en-US" sz="2400" spc="-45" dirty="0">
                <a:solidFill>
                  <a:srgbClr val="5C5D60"/>
                </a:solidFill>
                <a:latin typeface="Gill Sans MT"/>
                <a:cs typeface="Gill Sans MT"/>
              </a:rPr>
              <a:t> </a:t>
            </a:r>
            <a:r>
              <a:rPr lang="en-US" sz="2400" spc="-65" dirty="0" smtClean="0">
                <a:solidFill>
                  <a:srgbClr val="5C5D60"/>
                </a:solidFill>
                <a:latin typeface="Gill Sans MT"/>
                <a:cs typeface="Gill Sans MT"/>
              </a:rPr>
              <a:t>CPA</a:t>
            </a:r>
          </a:p>
          <a:p>
            <a:pPr>
              <a:lnSpc>
                <a:spcPct val="100000"/>
              </a:lnSpc>
              <a:spcBef>
                <a:spcPts val="57"/>
              </a:spcBef>
            </a:pPr>
            <a:endParaRPr lang="en-US" sz="2100" dirty="0">
              <a:latin typeface="Times New Roman"/>
              <a:cs typeface="Times New Roman"/>
            </a:endParaRPr>
          </a:p>
          <a:p>
            <a:endParaRPr lang="en-US" dirty="0"/>
          </a:p>
        </p:txBody>
      </p:sp>
      <p:sp>
        <p:nvSpPr>
          <p:cNvPr id="4" name="Subtitle 3"/>
          <p:cNvSpPr>
            <a:spLocks noGrp="1"/>
          </p:cNvSpPr>
          <p:nvPr>
            <p:ph type="subTitle" idx="13"/>
          </p:nvPr>
        </p:nvSpPr>
        <p:spPr/>
        <p:txBody>
          <a:bodyPr>
            <a:normAutofit lnSpcReduction="10000"/>
          </a:bodyPr>
          <a:lstStyle/>
          <a:p>
            <a:r>
              <a:rPr lang="en-US" dirty="0"/>
              <a:t>Team Qualifications and Experience </a:t>
            </a:r>
            <a:r>
              <a:rPr lang="en-US" dirty="0" smtClean="0"/>
              <a:t>(15 </a:t>
            </a:r>
            <a:r>
              <a:rPr lang="en-US" dirty="0"/>
              <a:t>points)</a:t>
            </a:r>
          </a:p>
          <a:p>
            <a:endParaRPr lang="en-US" dirty="0"/>
          </a:p>
        </p:txBody>
      </p:sp>
    </p:spTree>
    <p:extLst>
      <p:ext uri="{BB962C8B-B14F-4D97-AF65-F5344CB8AC3E}">
        <p14:creationId xmlns:p14="http://schemas.microsoft.com/office/powerpoint/2010/main" val="1142725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a:xfrm>
            <a:off x="609599" y="1451027"/>
            <a:ext cx="11385453" cy="4517382"/>
          </a:xfrm>
        </p:spPr>
        <p:txBody>
          <a:bodyPr/>
          <a:lstStyle/>
          <a:p>
            <a:pPr marL="9144" marR="828040" indent="-347472">
              <a:lnSpc>
                <a:spcPct val="120000"/>
              </a:lnSpc>
              <a:spcBef>
                <a:spcPts val="225"/>
              </a:spcBef>
              <a:tabLst>
                <a:tab pos="355600" algn="l"/>
              </a:tabLst>
            </a:pPr>
            <a:r>
              <a:rPr lang="en-US" sz="2800" spc="-5" dirty="0">
                <a:solidFill>
                  <a:srgbClr val="5C5D60"/>
                </a:solidFill>
                <a:latin typeface="Gill Sans MT"/>
                <a:cs typeface="Gill Sans MT"/>
              </a:rPr>
              <a:t>Qualifications and Experience </a:t>
            </a:r>
            <a:r>
              <a:rPr lang="en-US" sz="2800" dirty="0">
                <a:solidFill>
                  <a:srgbClr val="5C5D60"/>
                </a:solidFill>
                <a:latin typeface="Gill Sans MT"/>
                <a:cs typeface="Gill Sans MT"/>
              </a:rPr>
              <a:t>of </a:t>
            </a:r>
            <a:r>
              <a:rPr lang="en-US" sz="2800" spc="-75" dirty="0">
                <a:solidFill>
                  <a:srgbClr val="5C5D60"/>
                </a:solidFill>
                <a:latin typeface="Gill Sans MT"/>
                <a:cs typeface="Gill Sans MT"/>
              </a:rPr>
              <a:t>Key </a:t>
            </a:r>
            <a:r>
              <a:rPr lang="en-US" sz="2800" spc="-10" dirty="0">
                <a:solidFill>
                  <a:srgbClr val="5C5D60"/>
                </a:solidFill>
                <a:latin typeface="Gill Sans MT"/>
                <a:cs typeface="Gill Sans MT"/>
              </a:rPr>
              <a:t>Personnel Proposed for </a:t>
            </a:r>
            <a:r>
              <a:rPr lang="en-US" sz="2800" spc="-15" dirty="0" smtClean="0">
                <a:solidFill>
                  <a:srgbClr val="5C5D60"/>
                </a:solidFill>
                <a:latin typeface="Gill Sans MT"/>
                <a:cs typeface="Gill Sans MT"/>
              </a:rPr>
              <a:t>Project</a:t>
            </a:r>
            <a:endParaRPr lang="en-US" sz="2800" dirty="0" smtClean="0">
              <a:solidFill>
                <a:prstClr val="black"/>
              </a:solidFill>
              <a:latin typeface="Gill Sans MT"/>
              <a:cs typeface="Gill Sans MT"/>
            </a:endParaRPr>
          </a:p>
          <a:p>
            <a:pPr marL="756285" marR="6350" lvl="1" indent="-286385">
              <a:spcBef>
                <a:spcPts val="590"/>
              </a:spcBef>
              <a:buFont typeface="Arial"/>
              <a:buChar char="–"/>
              <a:tabLst>
                <a:tab pos="756920" algn="l"/>
              </a:tabLst>
            </a:pPr>
            <a:r>
              <a:rPr lang="en-US" sz="2400" spc="-5" dirty="0" smtClean="0">
                <a:solidFill>
                  <a:srgbClr val="5C5D60"/>
                </a:solidFill>
                <a:latin typeface="Gill Sans MT"/>
                <a:cs typeface="Gill Sans MT"/>
              </a:rPr>
              <a:t>Resumes of </a:t>
            </a:r>
            <a:r>
              <a:rPr lang="en-US" sz="2400" spc="-65" dirty="0" smtClean="0">
                <a:solidFill>
                  <a:srgbClr val="5C5D60"/>
                </a:solidFill>
                <a:latin typeface="Gill Sans MT"/>
                <a:cs typeface="Gill Sans MT"/>
              </a:rPr>
              <a:t>Key </a:t>
            </a:r>
            <a:r>
              <a:rPr lang="en-US" sz="2400" spc="-10" dirty="0" smtClean="0">
                <a:solidFill>
                  <a:srgbClr val="5C5D60"/>
                </a:solidFill>
                <a:latin typeface="Gill Sans MT"/>
                <a:cs typeface="Gill Sans MT"/>
              </a:rPr>
              <a:t>Personnel </a:t>
            </a:r>
            <a:r>
              <a:rPr lang="en-US" sz="2400" spc="-5" dirty="0" smtClean="0">
                <a:solidFill>
                  <a:srgbClr val="5C5D60"/>
                </a:solidFill>
                <a:latin typeface="Gill Sans MT"/>
                <a:cs typeface="Gill Sans MT"/>
              </a:rPr>
              <a:t>on </a:t>
            </a:r>
            <a:r>
              <a:rPr lang="en-US" sz="2400" dirty="0" smtClean="0">
                <a:solidFill>
                  <a:srgbClr val="5C5D60"/>
                </a:solidFill>
                <a:latin typeface="Gill Sans MT"/>
                <a:cs typeface="Gill Sans MT"/>
              </a:rPr>
              <a:t>8 ½ x 11” </a:t>
            </a:r>
            <a:r>
              <a:rPr lang="en-US" sz="2400" spc="-5" dirty="0" smtClean="0">
                <a:solidFill>
                  <a:srgbClr val="5C5D60"/>
                </a:solidFill>
                <a:latin typeface="Gill Sans MT"/>
                <a:cs typeface="Gill Sans MT"/>
              </a:rPr>
              <a:t>one per person, </a:t>
            </a:r>
            <a:r>
              <a:rPr lang="en-US" sz="2400" spc="-10" dirty="0" smtClean="0">
                <a:solidFill>
                  <a:srgbClr val="5C5D60"/>
                </a:solidFill>
                <a:latin typeface="Gill Sans MT"/>
                <a:cs typeface="Gill Sans MT"/>
              </a:rPr>
              <a:t>not </a:t>
            </a:r>
            <a:r>
              <a:rPr lang="en-US" sz="2400" dirty="0" smtClean="0">
                <a:solidFill>
                  <a:srgbClr val="5C5D60"/>
                </a:solidFill>
                <a:latin typeface="Gill Sans MT"/>
                <a:cs typeface="Gill Sans MT"/>
              </a:rPr>
              <a:t>to </a:t>
            </a:r>
            <a:r>
              <a:rPr lang="en-US" sz="2400" spc="-5" dirty="0" smtClean="0">
                <a:solidFill>
                  <a:srgbClr val="5C5D60"/>
                </a:solidFill>
                <a:latin typeface="Gill Sans MT"/>
                <a:cs typeface="Gill Sans MT"/>
              </a:rPr>
              <a:t>exceed one (1)  page as </a:t>
            </a:r>
            <a:r>
              <a:rPr lang="en-US" sz="2400" dirty="0" smtClean="0">
                <a:solidFill>
                  <a:srgbClr val="5C5D60"/>
                </a:solidFill>
                <a:latin typeface="Gill Sans MT"/>
                <a:cs typeface="Gill Sans MT"/>
              </a:rPr>
              <a:t>identified </a:t>
            </a:r>
            <a:r>
              <a:rPr lang="en-US" sz="2400" spc="-5" dirty="0" smtClean="0">
                <a:solidFill>
                  <a:srgbClr val="5C5D60"/>
                </a:solidFill>
                <a:latin typeface="Gill Sans MT"/>
                <a:cs typeface="Gill Sans MT"/>
              </a:rPr>
              <a:t>on </a:t>
            </a:r>
            <a:r>
              <a:rPr lang="en-US" sz="2400" dirty="0" smtClean="0">
                <a:solidFill>
                  <a:srgbClr val="5C5D60"/>
                </a:solidFill>
                <a:latin typeface="Gill Sans MT"/>
                <a:cs typeface="Gill Sans MT"/>
              </a:rPr>
              <a:t>the </a:t>
            </a:r>
            <a:r>
              <a:rPr lang="en-US" sz="2400" spc="-5" dirty="0" smtClean="0">
                <a:solidFill>
                  <a:srgbClr val="5C5D60"/>
                </a:solidFill>
                <a:latin typeface="Gill Sans MT"/>
                <a:cs typeface="Gill Sans MT"/>
              </a:rPr>
              <a:t>Org</a:t>
            </a:r>
            <a:r>
              <a:rPr lang="en-US" sz="2400" spc="-85" dirty="0" smtClean="0">
                <a:solidFill>
                  <a:srgbClr val="5C5D60"/>
                </a:solidFill>
                <a:latin typeface="Gill Sans MT"/>
                <a:cs typeface="Gill Sans MT"/>
              </a:rPr>
              <a:t> </a:t>
            </a:r>
            <a:r>
              <a:rPr lang="en-US" sz="2400" spc="5" dirty="0" smtClean="0">
                <a:solidFill>
                  <a:srgbClr val="5C5D60"/>
                </a:solidFill>
                <a:latin typeface="Gill Sans MT"/>
                <a:cs typeface="Gill Sans MT"/>
              </a:rPr>
              <a:t>Chart</a:t>
            </a:r>
            <a:endParaRPr lang="en-US" sz="2400" dirty="0" smtClean="0">
              <a:solidFill>
                <a:prstClr val="black"/>
              </a:solidFill>
              <a:latin typeface="Gill Sans MT"/>
              <a:cs typeface="Gill Sans MT"/>
            </a:endParaRPr>
          </a:p>
          <a:p>
            <a:pPr marL="1270000" lvl="2" indent="-342900">
              <a:spcBef>
                <a:spcPts val="535"/>
              </a:spcBef>
              <a:buFont typeface="Wingdings" panose="05000000000000000000" pitchFamily="2" charset="2"/>
              <a:buChar char="§"/>
              <a:tabLst>
                <a:tab pos="1155700" algn="l"/>
              </a:tabLst>
            </a:pPr>
            <a:r>
              <a:rPr lang="en-US" spc="-15" dirty="0" smtClean="0">
                <a:solidFill>
                  <a:srgbClr val="5C5D60"/>
                </a:solidFill>
                <a:latin typeface="Gill Sans MT"/>
                <a:cs typeface="Gill Sans MT"/>
              </a:rPr>
              <a:t>Professional</a:t>
            </a:r>
            <a:r>
              <a:rPr lang="en-US" spc="65" dirty="0" smtClean="0">
                <a:solidFill>
                  <a:srgbClr val="5C5D60"/>
                </a:solidFill>
                <a:latin typeface="Gill Sans MT"/>
                <a:cs typeface="Gill Sans MT"/>
              </a:rPr>
              <a:t> </a:t>
            </a:r>
            <a:r>
              <a:rPr lang="en-US" dirty="0">
                <a:solidFill>
                  <a:srgbClr val="5C5D60"/>
                </a:solidFill>
                <a:latin typeface="Gill Sans MT"/>
                <a:cs typeface="Gill Sans MT"/>
              </a:rPr>
              <a:t>experience,</a:t>
            </a:r>
            <a:r>
              <a:rPr lang="en-US" spc="-220" dirty="0">
                <a:solidFill>
                  <a:srgbClr val="5C5D60"/>
                </a:solidFill>
                <a:latin typeface="Gill Sans MT"/>
                <a:cs typeface="Gill Sans MT"/>
              </a:rPr>
              <a:t> </a:t>
            </a:r>
            <a:r>
              <a:rPr lang="en-US" spc="-5" dirty="0">
                <a:solidFill>
                  <a:srgbClr val="5C5D60"/>
                </a:solidFill>
                <a:latin typeface="Gill Sans MT"/>
                <a:cs typeface="Gill Sans MT"/>
              </a:rPr>
              <a:t>education,</a:t>
            </a:r>
            <a:r>
              <a:rPr lang="en-US" spc="-185" dirty="0">
                <a:solidFill>
                  <a:srgbClr val="5C5D60"/>
                </a:solidFill>
                <a:latin typeface="Gill Sans MT"/>
                <a:cs typeface="Gill Sans MT"/>
              </a:rPr>
              <a:t> </a:t>
            </a:r>
            <a:r>
              <a:rPr lang="en-US" spc="-10" dirty="0">
                <a:solidFill>
                  <a:srgbClr val="5C5D60"/>
                </a:solidFill>
                <a:latin typeface="Gill Sans MT"/>
                <a:cs typeface="Gill Sans MT"/>
              </a:rPr>
              <a:t>role,</a:t>
            </a:r>
            <a:r>
              <a:rPr lang="en-US" spc="-195" dirty="0">
                <a:solidFill>
                  <a:srgbClr val="5C5D60"/>
                </a:solidFill>
                <a:latin typeface="Gill Sans MT"/>
                <a:cs typeface="Gill Sans MT"/>
              </a:rPr>
              <a:t> </a:t>
            </a:r>
            <a:r>
              <a:rPr lang="en-US" spc="-5" dirty="0">
                <a:solidFill>
                  <a:srgbClr val="5C5D60"/>
                </a:solidFill>
                <a:latin typeface="Gill Sans MT"/>
                <a:cs typeface="Gill Sans MT"/>
              </a:rPr>
              <a:t>descriptions</a:t>
            </a:r>
            <a:r>
              <a:rPr lang="en-US" spc="65" dirty="0">
                <a:solidFill>
                  <a:srgbClr val="5C5D60"/>
                </a:solidFill>
                <a:latin typeface="Gill Sans MT"/>
                <a:cs typeface="Gill Sans MT"/>
              </a:rPr>
              <a:t> </a:t>
            </a:r>
            <a:r>
              <a:rPr lang="en-US" spc="-5" dirty="0">
                <a:solidFill>
                  <a:srgbClr val="5C5D60"/>
                </a:solidFill>
                <a:latin typeface="Gill Sans MT"/>
                <a:cs typeface="Gill Sans MT"/>
              </a:rPr>
              <a:t>of</a:t>
            </a:r>
            <a:r>
              <a:rPr lang="en-US" spc="20" dirty="0">
                <a:solidFill>
                  <a:srgbClr val="5C5D60"/>
                </a:solidFill>
                <a:latin typeface="Gill Sans MT"/>
                <a:cs typeface="Gill Sans MT"/>
              </a:rPr>
              <a:t> </a:t>
            </a:r>
            <a:r>
              <a:rPr lang="en-US" spc="-10" dirty="0">
                <a:solidFill>
                  <a:srgbClr val="5C5D60"/>
                </a:solidFill>
                <a:latin typeface="Gill Sans MT"/>
                <a:cs typeface="Gill Sans MT"/>
              </a:rPr>
              <a:t>capabilities,</a:t>
            </a:r>
            <a:r>
              <a:rPr lang="en-US" spc="-160" dirty="0">
                <a:solidFill>
                  <a:srgbClr val="5C5D60"/>
                </a:solidFill>
                <a:latin typeface="Gill Sans MT"/>
                <a:cs typeface="Gill Sans MT"/>
              </a:rPr>
              <a:t> </a:t>
            </a:r>
            <a:r>
              <a:rPr lang="en-US" spc="5" dirty="0">
                <a:solidFill>
                  <a:srgbClr val="5C5D60"/>
                </a:solidFill>
                <a:latin typeface="Gill Sans MT"/>
                <a:cs typeface="Gill Sans MT"/>
              </a:rPr>
              <a:t>etc.</a:t>
            </a:r>
            <a:endParaRPr lang="en-US" dirty="0">
              <a:solidFill>
                <a:prstClr val="black"/>
              </a:solidFill>
              <a:latin typeface="Gill Sans MT"/>
              <a:cs typeface="Gill Sans MT"/>
            </a:endParaRPr>
          </a:p>
          <a:p>
            <a:pPr marL="1270000" marR="8255" lvl="2" indent="-342900">
              <a:spcBef>
                <a:spcPts val="525"/>
              </a:spcBef>
              <a:buFont typeface="Wingdings" panose="05000000000000000000" pitchFamily="2" charset="2"/>
              <a:buChar char="§"/>
              <a:tabLst>
                <a:tab pos="1155700" algn="l"/>
              </a:tabLst>
            </a:pPr>
            <a:r>
              <a:rPr lang="en-US" spc="-5" dirty="0">
                <a:solidFill>
                  <a:srgbClr val="5C5D60"/>
                </a:solidFill>
                <a:latin typeface="Gill Sans MT"/>
                <a:cs typeface="Gill Sans MT"/>
              </a:rPr>
              <a:t>List of </a:t>
            </a:r>
            <a:r>
              <a:rPr lang="en-US" dirty="0">
                <a:solidFill>
                  <a:srgbClr val="5C5D60"/>
                </a:solidFill>
                <a:latin typeface="Gill Sans MT"/>
                <a:cs typeface="Gill Sans MT"/>
              </a:rPr>
              <a:t>all other </a:t>
            </a:r>
            <a:r>
              <a:rPr lang="en-US" spc="-15" dirty="0">
                <a:solidFill>
                  <a:srgbClr val="5C5D60"/>
                </a:solidFill>
                <a:latin typeface="Gill Sans MT"/>
                <a:cs typeface="Gill Sans MT"/>
              </a:rPr>
              <a:t>active </a:t>
            </a:r>
            <a:r>
              <a:rPr lang="en-US" spc="-10" dirty="0">
                <a:solidFill>
                  <a:srgbClr val="5C5D60"/>
                </a:solidFill>
                <a:latin typeface="Gill Sans MT"/>
                <a:cs typeface="Gill Sans MT"/>
              </a:rPr>
              <a:t>projects </a:t>
            </a:r>
            <a:r>
              <a:rPr lang="en-US" spc="-5" dirty="0">
                <a:solidFill>
                  <a:srgbClr val="5C5D60"/>
                </a:solidFill>
                <a:latin typeface="Gill Sans MT"/>
                <a:cs typeface="Gill Sans MT"/>
              </a:rPr>
              <a:t>team member </a:t>
            </a:r>
            <a:r>
              <a:rPr lang="en-US" dirty="0">
                <a:solidFill>
                  <a:srgbClr val="5C5D60"/>
                </a:solidFill>
                <a:latin typeface="Gill Sans MT"/>
                <a:cs typeface="Gill Sans MT"/>
              </a:rPr>
              <a:t>assigned, </a:t>
            </a:r>
            <a:r>
              <a:rPr lang="en-US" spc="-5" dirty="0">
                <a:solidFill>
                  <a:srgbClr val="5C5D60"/>
                </a:solidFill>
                <a:latin typeface="Gill Sans MT"/>
                <a:cs typeface="Gill Sans MT"/>
              </a:rPr>
              <a:t>percentage, date of completion  of</a:t>
            </a:r>
            <a:r>
              <a:rPr lang="en-US" spc="-75" dirty="0">
                <a:solidFill>
                  <a:srgbClr val="5C5D60"/>
                </a:solidFill>
                <a:latin typeface="Gill Sans MT"/>
                <a:cs typeface="Gill Sans MT"/>
              </a:rPr>
              <a:t> </a:t>
            </a:r>
            <a:r>
              <a:rPr lang="en-US" spc="-20" dirty="0">
                <a:solidFill>
                  <a:srgbClr val="5C5D60"/>
                </a:solidFill>
                <a:latin typeface="Gill Sans MT"/>
                <a:cs typeface="Gill Sans MT"/>
              </a:rPr>
              <a:t>work</a:t>
            </a:r>
          </a:p>
          <a:p>
            <a:pPr marL="927100" marR="8255" lvl="2" indent="0">
              <a:spcBef>
                <a:spcPts val="525"/>
              </a:spcBef>
              <a:buNone/>
              <a:tabLst>
                <a:tab pos="1155700" algn="l"/>
              </a:tabLst>
            </a:pPr>
            <a:endParaRPr lang="en-US" sz="1950" dirty="0">
              <a:solidFill>
                <a:prstClr val="black"/>
              </a:solidFill>
              <a:latin typeface="Times New Roman"/>
              <a:cs typeface="Times New Roman"/>
            </a:endParaRPr>
          </a:p>
          <a:p>
            <a:pPr marL="469900" marR="5080" lvl="0" indent="-229235">
              <a:spcBef>
                <a:spcPts val="0"/>
              </a:spcBef>
              <a:buNone/>
              <a:tabLst>
                <a:tab pos="1019810" algn="l"/>
                <a:tab pos="2204085" algn="l"/>
                <a:tab pos="3101975" algn="l"/>
                <a:tab pos="3629025" algn="l"/>
                <a:tab pos="4534535" algn="l"/>
                <a:tab pos="6303645" algn="l"/>
                <a:tab pos="7058025" algn="l"/>
                <a:tab pos="7617459" algn="l"/>
                <a:tab pos="9386570" algn="l"/>
              </a:tabLst>
            </a:pPr>
            <a:r>
              <a:rPr lang="en-US" sz="2000" spc="65" dirty="0">
                <a:solidFill>
                  <a:srgbClr val="5C5D60"/>
                </a:solidFill>
                <a:latin typeface="Arial Unicode MS"/>
                <a:cs typeface="Arial Unicode MS"/>
              </a:rPr>
              <a:t>✓</a:t>
            </a:r>
            <a:r>
              <a:rPr lang="en-US" sz="2000" spc="-335" dirty="0">
                <a:solidFill>
                  <a:srgbClr val="5C5D60"/>
                </a:solidFill>
                <a:latin typeface="Arial Unicode MS"/>
                <a:cs typeface="Arial Unicode MS"/>
              </a:rPr>
              <a:t> </a:t>
            </a:r>
            <a:r>
              <a:rPr lang="en-US" sz="2400" spc="-5" dirty="0">
                <a:solidFill>
                  <a:srgbClr val="5C5D60"/>
                </a:solidFill>
                <a:latin typeface="Gill Sans MT"/>
                <a:cs typeface="Gill Sans MT"/>
              </a:rPr>
              <a:t>Key	Personnel include PM, CM, QA/QC Lead, Project Scheduler, Project Superintendent, Open Cut Superintendent, </a:t>
            </a:r>
            <a:r>
              <a:rPr lang="en-US" sz="2400" spc="-5" dirty="0" smtClean="0">
                <a:solidFill>
                  <a:srgbClr val="5C5D60"/>
                </a:solidFill>
                <a:latin typeface="Gill Sans MT"/>
                <a:cs typeface="Gill Sans MT"/>
              </a:rPr>
              <a:t>Tunneling </a:t>
            </a:r>
            <a:r>
              <a:rPr lang="en-US" sz="2400" spc="-5" dirty="0">
                <a:solidFill>
                  <a:srgbClr val="5C5D60"/>
                </a:solidFill>
                <a:latin typeface="Gill Sans MT"/>
                <a:cs typeface="Gill Sans MT"/>
              </a:rPr>
              <a:t>Superintendent</a:t>
            </a:r>
          </a:p>
          <a:p>
            <a:pPr marL="469900" marR="5080" lvl="0" indent="-229235">
              <a:spcBef>
                <a:spcPts val="0"/>
              </a:spcBef>
              <a:buNone/>
              <a:tabLst>
                <a:tab pos="1019810" algn="l"/>
                <a:tab pos="2204085" algn="l"/>
                <a:tab pos="3101975" algn="l"/>
                <a:tab pos="3629025" algn="l"/>
                <a:tab pos="4534535" algn="l"/>
                <a:tab pos="6303645" algn="l"/>
                <a:tab pos="7058025" algn="l"/>
                <a:tab pos="7617459" algn="l"/>
                <a:tab pos="9386570" algn="l"/>
              </a:tabLst>
            </a:pPr>
            <a:r>
              <a:rPr lang="en-US" sz="2400" spc="65" dirty="0" smtClean="0">
                <a:solidFill>
                  <a:srgbClr val="5C5D60"/>
                </a:solidFill>
                <a:latin typeface="Arial Unicode MS"/>
                <a:cs typeface="Arial Unicode MS"/>
              </a:rPr>
              <a:t>✓</a:t>
            </a:r>
            <a:r>
              <a:rPr lang="en-US" sz="2400" spc="-5" dirty="0" smtClean="0">
                <a:solidFill>
                  <a:srgbClr val="5C5D60"/>
                </a:solidFill>
                <a:latin typeface="Gill Sans MT"/>
                <a:cs typeface="Gill Sans MT"/>
              </a:rPr>
              <a:t>Key </a:t>
            </a:r>
            <a:r>
              <a:rPr lang="en-US" sz="2400" spc="-5" dirty="0">
                <a:solidFill>
                  <a:srgbClr val="5C5D60"/>
                </a:solidFill>
                <a:latin typeface="Gill Sans MT"/>
                <a:cs typeface="Gill Sans MT"/>
              </a:rPr>
              <a:t>Subcontractor roles could include tunneling, hand mining,  large diameter open </a:t>
            </a:r>
            <a:r>
              <a:rPr lang="en-US" sz="2400" spc="-5" dirty="0" smtClean="0">
                <a:solidFill>
                  <a:srgbClr val="5C5D60"/>
                </a:solidFill>
                <a:latin typeface="Gill Sans MT"/>
                <a:cs typeface="Gill Sans MT"/>
              </a:rPr>
              <a:t>cut, sewer </a:t>
            </a:r>
            <a:r>
              <a:rPr lang="en-US" sz="2400" spc="-5" dirty="0">
                <a:solidFill>
                  <a:srgbClr val="5C5D60"/>
                </a:solidFill>
                <a:latin typeface="Gill Sans MT"/>
                <a:cs typeface="Gill Sans MT"/>
              </a:rPr>
              <a:t>bypass.</a:t>
            </a:r>
          </a:p>
          <a:p>
            <a:pPr marL="12700" marR="828040" indent="0">
              <a:lnSpc>
                <a:spcPct val="120000"/>
              </a:lnSpc>
              <a:spcBef>
                <a:spcPts val="225"/>
              </a:spcBef>
              <a:buNone/>
              <a:tabLst>
                <a:tab pos="355600" algn="l"/>
              </a:tabLst>
            </a:pPr>
            <a:endParaRPr lang="en-US" sz="2000" dirty="0">
              <a:latin typeface="Gill Sans MT"/>
              <a:cs typeface="Gill Sans MT"/>
            </a:endParaRPr>
          </a:p>
          <a:p>
            <a:endParaRPr lang="en-US" dirty="0"/>
          </a:p>
        </p:txBody>
      </p:sp>
      <p:sp>
        <p:nvSpPr>
          <p:cNvPr id="4" name="Subtitle 3"/>
          <p:cNvSpPr>
            <a:spLocks noGrp="1"/>
          </p:cNvSpPr>
          <p:nvPr>
            <p:ph type="subTitle" idx="13"/>
          </p:nvPr>
        </p:nvSpPr>
        <p:spPr/>
        <p:txBody>
          <a:bodyPr>
            <a:normAutofit lnSpcReduction="10000"/>
          </a:bodyPr>
          <a:lstStyle/>
          <a:p>
            <a:r>
              <a:rPr lang="en-US" dirty="0"/>
              <a:t>Team Qualifications and </a:t>
            </a:r>
            <a:r>
              <a:rPr lang="en-US" dirty="0" smtClean="0"/>
              <a:t>Experience</a:t>
            </a:r>
            <a:endParaRPr lang="en-US" i="1" dirty="0"/>
          </a:p>
          <a:p>
            <a:endParaRPr lang="en-US" dirty="0"/>
          </a:p>
        </p:txBody>
      </p:sp>
    </p:spTree>
    <p:extLst>
      <p:ext uri="{BB962C8B-B14F-4D97-AF65-F5344CB8AC3E}">
        <p14:creationId xmlns:p14="http://schemas.microsoft.com/office/powerpoint/2010/main" val="3314197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a:xfrm>
            <a:off x="609599" y="1451027"/>
            <a:ext cx="11046107" cy="4517382"/>
          </a:xfrm>
        </p:spPr>
        <p:txBody>
          <a:bodyPr/>
          <a:lstStyle/>
          <a:p>
            <a:r>
              <a:rPr lang="en-US" sz="2800" dirty="0"/>
              <a:t>Prime Contractor </a:t>
            </a:r>
            <a:r>
              <a:rPr lang="en-US" sz="2800" dirty="0" smtClean="0"/>
              <a:t>Performance on </a:t>
            </a:r>
            <a:r>
              <a:rPr lang="en-US" sz="2800" dirty="0"/>
              <a:t>Similar Projects in the past 10 </a:t>
            </a:r>
            <a:r>
              <a:rPr lang="en-US" sz="2800" dirty="0" smtClean="0"/>
              <a:t>years</a:t>
            </a:r>
            <a:endParaRPr lang="en-US" sz="2800" dirty="0"/>
          </a:p>
          <a:p>
            <a:pPr lvl="1"/>
            <a:r>
              <a:rPr lang="en-US" sz="2200" dirty="0"/>
              <a:t>List and describe 5 completed projects of similar size, scope, and complexity within the  last 10 years</a:t>
            </a:r>
          </a:p>
          <a:p>
            <a:pPr lvl="1"/>
            <a:r>
              <a:rPr lang="en-US" sz="2200" dirty="0"/>
              <a:t>Owner reference contact information should be valid and recently verified</a:t>
            </a:r>
          </a:p>
          <a:p>
            <a:pPr lvl="2">
              <a:buFont typeface="Wingdings" panose="05000000000000000000" pitchFamily="2" charset="2"/>
              <a:buChar char="§"/>
            </a:pPr>
            <a:r>
              <a:rPr lang="en-US" sz="2200" dirty="0"/>
              <a:t>If valid contact information is not provided, score or proposal may be negatively impacted</a:t>
            </a:r>
          </a:p>
          <a:p>
            <a:pPr lvl="1"/>
            <a:r>
              <a:rPr lang="en-US" sz="2200" dirty="0"/>
              <a:t>2 of the 5 projects listed must have been performed by the proposed Key Personnel</a:t>
            </a:r>
          </a:p>
          <a:p>
            <a:pPr lvl="1"/>
            <a:r>
              <a:rPr lang="en-US" sz="2200" dirty="0"/>
              <a:t>If SAWS experience</a:t>
            </a:r>
            <a:r>
              <a:rPr lang="en-US" sz="2200" dirty="0" smtClean="0"/>
              <a:t>, one </a:t>
            </a:r>
            <a:r>
              <a:rPr lang="en-US" sz="2200" dirty="0"/>
              <a:t>project of similar size, scope, and complexity </a:t>
            </a:r>
            <a:r>
              <a:rPr lang="en-US" sz="2200" dirty="0" smtClean="0"/>
              <a:t>must be </a:t>
            </a:r>
            <a:r>
              <a:rPr lang="en-US" sz="2200" dirty="0"/>
              <a:t>included</a:t>
            </a:r>
          </a:p>
          <a:p>
            <a:pPr lvl="1"/>
            <a:r>
              <a:rPr lang="en-US" sz="2200" dirty="0"/>
              <a:t>The Respondent shall provide information for </a:t>
            </a:r>
            <a:r>
              <a:rPr lang="en-US" sz="2200" u="sng" dirty="0"/>
              <a:t>all</a:t>
            </a:r>
            <a:r>
              <a:rPr lang="en-US" sz="2200" dirty="0"/>
              <a:t> current </a:t>
            </a:r>
            <a:r>
              <a:rPr lang="en-US" sz="2200" u="sng" dirty="0" smtClean="0"/>
              <a:t>and</a:t>
            </a:r>
            <a:r>
              <a:rPr lang="en-US" sz="2200" dirty="0" smtClean="0"/>
              <a:t> </a:t>
            </a:r>
            <a:r>
              <a:rPr lang="en-US" sz="2200" dirty="0"/>
              <a:t>recently </a:t>
            </a:r>
            <a:r>
              <a:rPr lang="en-US" sz="2200" dirty="0" smtClean="0"/>
              <a:t>completed large diameter </a:t>
            </a:r>
            <a:r>
              <a:rPr lang="en-US" sz="2200" dirty="0"/>
              <a:t>pipeline projects performed in the last five (5) years for all Utility Owners in Texas</a:t>
            </a:r>
          </a:p>
          <a:p>
            <a:pPr marL="0" indent="0">
              <a:buNone/>
            </a:pPr>
            <a:endParaRPr lang="en-US" dirty="0"/>
          </a:p>
        </p:txBody>
      </p:sp>
      <p:sp>
        <p:nvSpPr>
          <p:cNvPr id="4" name="Subtitle 3"/>
          <p:cNvSpPr>
            <a:spLocks noGrp="1"/>
          </p:cNvSpPr>
          <p:nvPr>
            <p:ph type="subTitle" idx="13"/>
          </p:nvPr>
        </p:nvSpPr>
        <p:spPr/>
        <p:txBody>
          <a:bodyPr>
            <a:normAutofit fontScale="92500"/>
          </a:bodyPr>
          <a:lstStyle/>
          <a:p>
            <a:r>
              <a:rPr lang="en-US" dirty="0"/>
              <a:t>Quality, Reputation and Ability to Deliver Projects on Schedule and within </a:t>
            </a:r>
            <a:r>
              <a:rPr lang="en-US" dirty="0" smtClean="0"/>
              <a:t>Budget (25 points)</a:t>
            </a:r>
            <a:endParaRPr lang="en-US" dirty="0"/>
          </a:p>
          <a:p>
            <a:endParaRPr lang="en-US" dirty="0"/>
          </a:p>
        </p:txBody>
      </p:sp>
    </p:spTree>
    <p:extLst>
      <p:ext uri="{BB962C8B-B14F-4D97-AF65-F5344CB8AC3E}">
        <p14:creationId xmlns:p14="http://schemas.microsoft.com/office/powerpoint/2010/main" val="2826213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a:xfrm>
            <a:off x="531447" y="1451027"/>
            <a:ext cx="11263156" cy="4517382"/>
          </a:xfrm>
        </p:spPr>
        <p:txBody>
          <a:bodyPr/>
          <a:lstStyle/>
          <a:p>
            <a:pPr marL="414655" marR="5080">
              <a:spcBef>
                <a:spcPts val="840"/>
              </a:spcBef>
              <a:buFont typeface="Arial"/>
              <a:buChar char="•"/>
              <a:tabLst>
                <a:tab pos="415290" algn="l"/>
                <a:tab pos="1117600" algn="l"/>
                <a:tab pos="3728085" algn="l"/>
                <a:tab pos="5733415" algn="l"/>
                <a:tab pos="6278880" algn="l"/>
                <a:tab pos="7412990" algn="l"/>
                <a:tab pos="8752205" algn="l"/>
                <a:tab pos="9177655" algn="l"/>
                <a:tab pos="9814560" algn="l"/>
                <a:tab pos="10565765" algn="l"/>
              </a:tabLst>
            </a:pPr>
            <a:r>
              <a:rPr lang="en-US" sz="2800" spc="-170" dirty="0" smtClean="0">
                <a:solidFill>
                  <a:srgbClr val="5C5D60"/>
                </a:solidFill>
                <a:latin typeface="Gill Sans MT"/>
                <a:cs typeface="Gill Sans MT"/>
              </a:rPr>
              <a:t>K</a:t>
            </a:r>
            <a:r>
              <a:rPr lang="en-US" sz="2800" spc="-50" dirty="0" smtClean="0">
                <a:solidFill>
                  <a:srgbClr val="5C5D60"/>
                </a:solidFill>
                <a:latin typeface="Gill Sans MT"/>
                <a:cs typeface="Gill Sans MT"/>
              </a:rPr>
              <a:t>e</a:t>
            </a:r>
            <a:r>
              <a:rPr lang="en-US" sz="2800" spc="-5" dirty="0" smtClean="0">
                <a:solidFill>
                  <a:srgbClr val="5C5D60"/>
                </a:solidFill>
                <a:latin typeface="Gill Sans MT"/>
                <a:cs typeface="Gill Sans MT"/>
              </a:rPr>
              <a:t>y</a:t>
            </a:r>
            <a:r>
              <a:rPr lang="en-US" sz="2800" dirty="0">
                <a:solidFill>
                  <a:srgbClr val="5C5D60"/>
                </a:solidFill>
                <a:latin typeface="Times New Roman"/>
                <a:cs typeface="Times New Roman"/>
              </a:rPr>
              <a:t> </a:t>
            </a:r>
            <a:r>
              <a:rPr lang="en-US" sz="2800" spc="-5" dirty="0" smtClean="0">
                <a:solidFill>
                  <a:srgbClr val="5C5D60"/>
                </a:solidFill>
                <a:latin typeface="Gill Sans MT"/>
                <a:cs typeface="Gill Sans MT"/>
              </a:rPr>
              <a:t>S</a:t>
            </a:r>
            <a:r>
              <a:rPr lang="en-US" sz="2800" dirty="0" smtClean="0">
                <a:solidFill>
                  <a:srgbClr val="5C5D60"/>
                </a:solidFill>
                <a:latin typeface="Gill Sans MT"/>
                <a:cs typeface="Gill Sans MT"/>
              </a:rPr>
              <a:t>ub</a:t>
            </a:r>
            <a:r>
              <a:rPr lang="en-US" sz="2800" spc="-20" dirty="0" smtClean="0">
                <a:solidFill>
                  <a:srgbClr val="5C5D60"/>
                </a:solidFill>
                <a:latin typeface="Gill Sans MT"/>
                <a:cs typeface="Gill Sans MT"/>
              </a:rPr>
              <a:t>c</a:t>
            </a:r>
            <a:r>
              <a:rPr lang="en-US" sz="2800" dirty="0" smtClean="0">
                <a:solidFill>
                  <a:srgbClr val="5C5D60"/>
                </a:solidFill>
                <a:latin typeface="Gill Sans MT"/>
                <a:cs typeface="Gill Sans MT"/>
              </a:rPr>
              <a:t>ontr</a:t>
            </a:r>
            <a:r>
              <a:rPr lang="en-US" sz="2800" spc="-15" dirty="0" smtClean="0">
                <a:solidFill>
                  <a:srgbClr val="5C5D60"/>
                </a:solidFill>
                <a:latin typeface="Gill Sans MT"/>
                <a:cs typeface="Gill Sans MT"/>
              </a:rPr>
              <a:t>a</a:t>
            </a:r>
            <a:r>
              <a:rPr lang="en-US" sz="2800" spc="-10" dirty="0" smtClean="0">
                <a:solidFill>
                  <a:srgbClr val="5C5D60"/>
                </a:solidFill>
                <a:latin typeface="Gill Sans MT"/>
                <a:cs typeface="Gill Sans MT"/>
              </a:rPr>
              <a:t>c</a:t>
            </a:r>
            <a:r>
              <a:rPr lang="en-US" sz="2800" dirty="0" smtClean="0">
                <a:solidFill>
                  <a:srgbClr val="5C5D60"/>
                </a:solidFill>
                <a:latin typeface="Gill Sans MT"/>
                <a:cs typeface="Gill Sans MT"/>
              </a:rPr>
              <a:t>t</a:t>
            </a:r>
            <a:r>
              <a:rPr lang="en-US" sz="2800" spc="5" dirty="0" smtClean="0">
                <a:solidFill>
                  <a:srgbClr val="5C5D60"/>
                </a:solidFill>
                <a:latin typeface="Gill Sans MT"/>
                <a:cs typeface="Gill Sans MT"/>
              </a:rPr>
              <a:t>o</a:t>
            </a:r>
            <a:r>
              <a:rPr lang="en-US" sz="2800" spc="-10" dirty="0" smtClean="0">
                <a:solidFill>
                  <a:srgbClr val="5C5D60"/>
                </a:solidFill>
                <a:latin typeface="Gill Sans MT"/>
                <a:cs typeface="Gill Sans MT"/>
              </a:rPr>
              <a:t>r</a:t>
            </a:r>
            <a:r>
              <a:rPr lang="en-US" sz="2800" dirty="0" smtClean="0">
                <a:solidFill>
                  <a:srgbClr val="5C5D60"/>
                </a:solidFill>
                <a:latin typeface="Gill Sans MT"/>
                <a:cs typeface="Gill Sans MT"/>
              </a:rPr>
              <a:t>(</a:t>
            </a:r>
            <a:r>
              <a:rPr lang="en-US" sz="2800" spc="-5" dirty="0" smtClean="0">
                <a:solidFill>
                  <a:srgbClr val="5C5D60"/>
                </a:solidFill>
                <a:latin typeface="Gill Sans MT"/>
                <a:cs typeface="Gill Sans MT"/>
              </a:rPr>
              <a:t>s)</a:t>
            </a:r>
            <a:r>
              <a:rPr lang="en-US" sz="2800" dirty="0">
                <a:solidFill>
                  <a:srgbClr val="5C5D60"/>
                </a:solidFill>
                <a:latin typeface="Times New Roman"/>
                <a:cs typeface="Times New Roman"/>
              </a:rPr>
              <a:t> </a:t>
            </a:r>
            <a:r>
              <a:rPr lang="en-US" sz="2800" spc="-90" dirty="0" smtClean="0">
                <a:solidFill>
                  <a:srgbClr val="5C5D60"/>
                </a:solidFill>
                <a:latin typeface="Gill Sans MT"/>
                <a:cs typeface="Gill Sans MT"/>
              </a:rPr>
              <a:t>P</a:t>
            </a:r>
            <a:r>
              <a:rPr lang="en-US" sz="2800" dirty="0" smtClean="0">
                <a:solidFill>
                  <a:srgbClr val="5C5D60"/>
                </a:solidFill>
                <a:latin typeface="Gill Sans MT"/>
                <a:cs typeface="Gill Sans MT"/>
              </a:rPr>
              <a:t>e</a:t>
            </a:r>
            <a:r>
              <a:rPr lang="en-US" sz="2800" spc="-10" dirty="0" smtClean="0">
                <a:solidFill>
                  <a:srgbClr val="5C5D60"/>
                </a:solidFill>
                <a:latin typeface="Gill Sans MT"/>
                <a:cs typeface="Gill Sans MT"/>
              </a:rPr>
              <a:t>r</a:t>
            </a:r>
            <a:r>
              <a:rPr lang="en-US" sz="2800" spc="-35" dirty="0" smtClean="0">
                <a:solidFill>
                  <a:srgbClr val="5C5D60"/>
                </a:solidFill>
                <a:latin typeface="Gill Sans MT"/>
                <a:cs typeface="Gill Sans MT"/>
              </a:rPr>
              <a:t>f</a:t>
            </a:r>
            <a:r>
              <a:rPr lang="en-US" sz="2800" dirty="0" smtClean="0">
                <a:solidFill>
                  <a:srgbClr val="5C5D60"/>
                </a:solidFill>
                <a:latin typeface="Gill Sans MT"/>
                <a:cs typeface="Gill Sans MT"/>
              </a:rPr>
              <a:t>or</a:t>
            </a:r>
            <a:r>
              <a:rPr lang="en-US" sz="2800" spc="-5" dirty="0" smtClean="0">
                <a:solidFill>
                  <a:srgbClr val="5C5D60"/>
                </a:solidFill>
                <a:latin typeface="Gill Sans MT"/>
                <a:cs typeface="Gill Sans MT"/>
              </a:rPr>
              <a:t>m</a:t>
            </a:r>
            <a:r>
              <a:rPr lang="en-US" sz="2800" spc="-15" dirty="0" smtClean="0">
                <a:solidFill>
                  <a:srgbClr val="5C5D60"/>
                </a:solidFill>
                <a:latin typeface="Gill Sans MT"/>
                <a:cs typeface="Gill Sans MT"/>
              </a:rPr>
              <a:t>a</a:t>
            </a:r>
            <a:r>
              <a:rPr lang="en-US" sz="2800" dirty="0" smtClean="0">
                <a:solidFill>
                  <a:srgbClr val="5C5D60"/>
                </a:solidFill>
                <a:latin typeface="Gill Sans MT"/>
                <a:cs typeface="Gill Sans MT"/>
              </a:rPr>
              <a:t>n</a:t>
            </a:r>
            <a:r>
              <a:rPr lang="en-US" sz="2800" spc="-10" dirty="0" smtClean="0">
                <a:solidFill>
                  <a:srgbClr val="5C5D60"/>
                </a:solidFill>
                <a:latin typeface="Gill Sans MT"/>
                <a:cs typeface="Gill Sans MT"/>
              </a:rPr>
              <a:t>c</a:t>
            </a:r>
            <a:r>
              <a:rPr lang="en-US" sz="2800" spc="-5" dirty="0" smtClean="0">
                <a:solidFill>
                  <a:srgbClr val="5C5D60"/>
                </a:solidFill>
                <a:latin typeface="Gill Sans MT"/>
                <a:cs typeface="Gill Sans MT"/>
              </a:rPr>
              <a:t>e</a:t>
            </a:r>
            <a:r>
              <a:rPr lang="en-US" sz="2800" dirty="0">
                <a:solidFill>
                  <a:srgbClr val="5C5D60"/>
                </a:solidFill>
                <a:latin typeface="Times New Roman"/>
                <a:cs typeface="Times New Roman"/>
              </a:rPr>
              <a:t> </a:t>
            </a:r>
            <a:r>
              <a:rPr lang="en-US" sz="2800" dirty="0" smtClean="0">
                <a:solidFill>
                  <a:srgbClr val="5C5D60"/>
                </a:solidFill>
                <a:latin typeface="Gill Sans MT"/>
                <a:cs typeface="Gill Sans MT"/>
              </a:rPr>
              <a:t>o</a:t>
            </a:r>
            <a:r>
              <a:rPr lang="en-US" sz="2800" spc="-5" dirty="0" smtClean="0">
                <a:solidFill>
                  <a:srgbClr val="5C5D60"/>
                </a:solidFill>
                <a:latin typeface="Gill Sans MT"/>
                <a:cs typeface="Gill Sans MT"/>
              </a:rPr>
              <a:t>n</a:t>
            </a:r>
            <a:r>
              <a:rPr lang="en-US" sz="2800" dirty="0">
                <a:solidFill>
                  <a:srgbClr val="5C5D60"/>
                </a:solidFill>
                <a:latin typeface="Times New Roman"/>
                <a:cs typeface="Times New Roman"/>
              </a:rPr>
              <a:t> </a:t>
            </a:r>
            <a:r>
              <a:rPr lang="en-US" sz="2800" spc="-5" dirty="0" smtClean="0">
                <a:solidFill>
                  <a:srgbClr val="5C5D60"/>
                </a:solidFill>
                <a:latin typeface="Gill Sans MT"/>
                <a:cs typeface="Gill Sans MT"/>
              </a:rPr>
              <a:t>S</a:t>
            </a:r>
            <a:r>
              <a:rPr lang="en-US" sz="2800" spc="-10" dirty="0" smtClean="0">
                <a:solidFill>
                  <a:srgbClr val="5C5D60"/>
                </a:solidFill>
                <a:latin typeface="Gill Sans MT"/>
                <a:cs typeface="Gill Sans MT"/>
              </a:rPr>
              <a:t>i</a:t>
            </a:r>
            <a:r>
              <a:rPr lang="en-US" sz="2800" spc="-5" dirty="0" smtClean="0">
                <a:solidFill>
                  <a:srgbClr val="5C5D60"/>
                </a:solidFill>
                <a:latin typeface="Gill Sans MT"/>
                <a:cs typeface="Gill Sans MT"/>
              </a:rPr>
              <a:t>m</a:t>
            </a:r>
            <a:r>
              <a:rPr lang="en-US" sz="2800" spc="-10" dirty="0" smtClean="0">
                <a:solidFill>
                  <a:srgbClr val="5C5D60"/>
                </a:solidFill>
                <a:latin typeface="Gill Sans MT"/>
                <a:cs typeface="Gill Sans MT"/>
              </a:rPr>
              <a:t>il</a:t>
            </a:r>
            <a:r>
              <a:rPr lang="en-US" sz="2800" dirty="0" smtClean="0">
                <a:solidFill>
                  <a:srgbClr val="5C5D60"/>
                </a:solidFill>
                <a:latin typeface="Gill Sans MT"/>
                <a:cs typeface="Gill Sans MT"/>
              </a:rPr>
              <a:t>a</a:t>
            </a:r>
            <a:r>
              <a:rPr lang="en-US" sz="2800" spc="-5" dirty="0" smtClean="0">
                <a:solidFill>
                  <a:srgbClr val="5C5D60"/>
                </a:solidFill>
                <a:latin typeface="Gill Sans MT"/>
                <a:cs typeface="Gill Sans MT"/>
              </a:rPr>
              <a:t>r</a:t>
            </a:r>
            <a:r>
              <a:rPr lang="en-US" sz="2800" dirty="0">
                <a:solidFill>
                  <a:srgbClr val="5C5D60"/>
                </a:solidFill>
                <a:latin typeface="Times New Roman"/>
                <a:cs typeface="Times New Roman"/>
              </a:rPr>
              <a:t> </a:t>
            </a:r>
            <a:r>
              <a:rPr lang="en-US" sz="2800" spc="-5" dirty="0" smtClean="0">
                <a:solidFill>
                  <a:srgbClr val="5C5D60"/>
                </a:solidFill>
                <a:latin typeface="Gill Sans MT"/>
                <a:cs typeface="Gill Sans MT"/>
              </a:rPr>
              <a:t>P</a:t>
            </a:r>
            <a:r>
              <a:rPr lang="en-US" sz="2800" spc="-85" dirty="0" smtClean="0">
                <a:solidFill>
                  <a:srgbClr val="5C5D60"/>
                </a:solidFill>
                <a:latin typeface="Gill Sans MT"/>
                <a:cs typeface="Gill Sans MT"/>
              </a:rPr>
              <a:t>r</a:t>
            </a:r>
            <a:r>
              <a:rPr lang="en-US" sz="2800" dirty="0" smtClean="0">
                <a:solidFill>
                  <a:srgbClr val="5C5D60"/>
                </a:solidFill>
                <a:latin typeface="Gill Sans MT"/>
                <a:cs typeface="Gill Sans MT"/>
              </a:rPr>
              <a:t>o</a:t>
            </a:r>
            <a:r>
              <a:rPr lang="en-US" sz="2800" spc="-5" dirty="0" smtClean="0">
                <a:solidFill>
                  <a:srgbClr val="5C5D60"/>
                </a:solidFill>
                <a:latin typeface="Gill Sans MT"/>
                <a:cs typeface="Gill Sans MT"/>
              </a:rPr>
              <a:t>j</a:t>
            </a:r>
            <a:r>
              <a:rPr lang="en-US" sz="2800" dirty="0" smtClean="0">
                <a:solidFill>
                  <a:srgbClr val="5C5D60"/>
                </a:solidFill>
                <a:latin typeface="Gill Sans MT"/>
                <a:cs typeface="Gill Sans MT"/>
              </a:rPr>
              <a:t>e</a:t>
            </a:r>
            <a:r>
              <a:rPr lang="en-US" sz="2800" spc="-10" dirty="0" smtClean="0">
                <a:solidFill>
                  <a:srgbClr val="5C5D60"/>
                </a:solidFill>
                <a:latin typeface="Gill Sans MT"/>
                <a:cs typeface="Gill Sans MT"/>
              </a:rPr>
              <a:t>c</a:t>
            </a:r>
            <a:r>
              <a:rPr lang="en-US" sz="2800" dirty="0" smtClean="0">
                <a:solidFill>
                  <a:srgbClr val="5C5D60"/>
                </a:solidFill>
                <a:latin typeface="Gill Sans MT"/>
                <a:cs typeface="Gill Sans MT"/>
              </a:rPr>
              <a:t>t</a:t>
            </a:r>
            <a:r>
              <a:rPr lang="en-US" sz="2800" spc="-5" dirty="0" smtClean="0">
                <a:solidFill>
                  <a:srgbClr val="5C5D60"/>
                </a:solidFill>
                <a:latin typeface="Gill Sans MT"/>
                <a:cs typeface="Gill Sans MT"/>
              </a:rPr>
              <a:t>s</a:t>
            </a:r>
            <a:r>
              <a:rPr lang="en-US" sz="2800" dirty="0">
                <a:solidFill>
                  <a:srgbClr val="5C5D60"/>
                </a:solidFill>
                <a:latin typeface="Times New Roman"/>
                <a:cs typeface="Times New Roman"/>
              </a:rPr>
              <a:t> </a:t>
            </a:r>
            <a:r>
              <a:rPr lang="en-US" sz="2800" spc="-10" dirty="0" smtClean="0">
                <a:solidFill>
                  <a:srgbClr val="5C5D60"/>
                </a:solidFill>
                <a:latin typeface="Gill Sans MT"/>
                <a:cs typeface="Gill Sans MT"/>
              </a:rPr>
              <a:t>i</a:t>
            </a:r>
            <a:r>
              <a:rPr lang="en-US" sz="2800" spc="-5" dirty="0" smtClean="0">
                <a:solidFill>
                  <a:srgbClr val="5C5D60"/>
                </a:solidFill>
                <a:latin typeface="Gill Sans MT"/>
                <a:cs typeface="Gill Sans MT"/>
              </a:rPr>
              <a:t>n</a:t>
            </a:r>
            <a:r>
              <a:rPr lang="en-US" sz="2800" dirty="0">
                <a:solidFill>
                  <a:srgbClr val="5C5D60"/>
                </a:solidFill>
                <a:latin typeface="Times New Roman"/>
                <a:cs typeface="Times New Roman"/>
              </a:rPr>
              <a:t> </a:t>
            </a:r>
            <a:r>
              <a:rPr lang="en-US" sz="2800" dirty="0" smtClean="0">
                <a:solidFill>
                  <a:srgbClr val="5C5D60"/>
                </a:solidFill>
                <a:latin typeface="Gill Sans MT"/>
                <a:cs typeface="Gill Sans MT"/>
              </a:rPr>
              <a:t>th</a:t>
            </a:r>
            <a:r>
              <a:rPr lang="en-US" sz="2800" spc="-5" dirty="0" smtClean="0">
                <a:solidFill>
                  <a:srgbClr val="5C5D60"/>
                </a:solidFill>
                <a:latin typeface="Gill Sans MT"/>
                <a:cs typeface="Gill Sans MT"/>
              </a:rPr>
              <a:t>e</a:t>
            </a:r>
            <a:r>
              <a:rPr lang="en-US" sz="2800" dirty="0">
                <a:solidFill>
                  <a:srgbClr val="5C5D60"/>
                </a:solidFill>
                <a:latin typeface="Times New Roman"/>
                <a:cs typeface="Times New Roman"/>
              </a:rPr>
              <a:t> </a:t>
            </a:r>
            <a:r>
              <a:rPr lang="en-US" sz="2800" spc="-10" dirty="0" smtClean="0">
                <a:solidFill>
                  <a:srgbClr val="5C5D60"/>
                </a:solidFill>
                <a:latin typeface="Gill Sans MT"/>
                <a:cs typeface="Gill Sans MT"/>
              </a:rPr>
              <a:t>La</a:t>
            </a:r>
            <a:r>
              <a:rPr lang="en-US" sz="2800" spc="-5" dirty="0" smtClean="0">
                <a:solidFill>
                  <a:srgbClr val="5C5D60"/>
                </a:solidFill>
                <a:latin typeface="Gill Sans MT"/>
                <a:cs typeface="Gill Sans MT"/>
              </a:rPr>
              <a:t>st </a:t>
            </a:r>
            <a:r>
              <a:rPr lang="en-US" sz="2800" dirty="0" smtClean="0">
                <a:solidFill>
                  <a:srgbClr val="5C5D60"/>
                </a:solidFill>
                <a:latin typeface="Gill Sans MT"/>
                <a:cs typeface="Gill Sans MT"/>
              </a:rPr>
              <a:t>1</a:t>
            </a:r>
            <a:r>
              <a:rPr lang="en-US" sz="2800" spc="-5" dirty="0" smtClean="0">
                <a:solidFill>
                  <a:srgbClr val="5C5D60"/>
                </a:solidFill>
                <a:latin typeface="Gill Sans MT"/>
                <a:cs typeface="Gill Sans MT"/>
              </a:rPr>
              <a:t>0 </a:t>
            </a:r>
            <a:r>
              <a:rPr lang="en-US" sz="2800" spc="-20" dirty="0" smtClean="0">
                <a:solidFill>
                  <a:srgbClr val="5C5D60"/>
                </a:solidFill>
                <a:latin typeface="Gill Sans MT"/>
                <a:cs typeface="Gill Sans MT"/>
              </a:rPr>
              <a:t>years</a:t>
            </a:r>
            <a:endParaRPr lang="en-US" sz="2800" dirty="0">
              <a:latin typeface="Gill Sans MT"/>
              <a:cs typeface="Gill Sans MT"/>
            </a:endParaRPr>
          </a:p>
          <a:p>
            <a:pPr marL="815340" marR="6985" lvl="1" indent="-286385">
              <a:spcBef>
                <a:spcPts val="590"/>
              </a:spcBef>
              <a:buFont typeface="Arial"/>
              <a:buChar char="–"/>
              <a:tabLst>
                <a:tab pos="815975" algn="l"/>
                <a:tab pos="1937385" algn="l"/>
                <a:tab pos="2473325" algn="l"/>
                <a:tab pos="2901950" algn="l"/>
                <a:tab pos="3238500" algn="l"/>
                <a:tab pos="4421505" algn="l"/>
                <a:tab pos="5092065" algn="l"/>
                <a:tab pos="5732145" algn="l"/>
                <a:tab pos="7807325" algn="l"/>
                <a:tab pos="8877300" algn="l"/>
                <a:tab pos="10108565" algn="l"/>
              </a:tabLst>
            </a:pPr>
            <a:r>
              <a:rPr lang="en-US" sz="2400" dirty="0">
                <a:solidFill>
                  <a:srgbClr val="5C5D60"/>
                </a:solidFill>
                <a:latin typeface="Gill Sans MT"/>
                <a:cs typeface="Gill Sans MT"/>
              </a:rPr>
              <a:t>P</a:t>
            </a:r>
            <a:r>
              <a:rPr lang="en-US" sz="2400" spc="-65" dirty="0">
                <a:solidFill>
                  <a:srgbClr val="5C5D60"/>
                </a:solidFill>
                <a:latin typeface="Gill Sans MT"/>
                <a:cs typeface="Gill Sans MT"/>
              </a:rPr>
              <a:t>r</a:t>
            </a:r>
            <a:r>
              <a:rPr lang="en-US" sz="2400" spc="-30" dirty="0">
                <a:solidFill>
                  <a:srgbClr val="5C5D60"/>
                </a:solidFill>
                <a:latin typeface="Gill Sans MT"/>
                <a:cs typeface="Gill Sans MT"/>
              </a:rPr>
              <a:t>o</a:t>
            </a:r>
            <a:r>
              <a:rPr lang="en-US" sz="2400" dirty="0">
                <a:solidFill>
                  <a:srgbClr val="5C5D60"/>
                </a:solidFill>
                <a:latin typeface="Gill Sans MT"/>
                <a:cs typeface="Gill Sans MT"/>
              </a:rPr>
              <a:t>vide</a:t>
            </a:r>
            <a:r>
              <a:rPr lang="en-US" sz="2400" dirty="0">
                <a:solidFill>
                  <a:srgbClr val="5C5D60"/>
                </a:solidFill>
                <a:latin typeface="Times New Roman"/>
                <a:cs typeface="Times New Roman"/>
              </a:rPr>
              <a:t>	</a:t>
            </a:r>
            <a:r>
              <a:rPr lang="en-US" sz="2400" spc="-15" dirty="0">
                <a:solidFill>
                  <a:srgbClr val="5C5D60"/>
                </a:solidFill>
                <a:latin typeface="Gill Sans MT"/>
                <a:cs typeface="Gill Sans MT"/>
              </a:rPr>
              <a:t>l</a:t>
            </a:r>
            <a:r>
              <a:rPr lang="en-US" sz="2400" dirty="0">
                <a:solidFill>
                  <a:srgbClr val="5C5D60"/>
                </a:solidFill>
                <a:latin typeface="Gill Sans MT"/>
                <a:cs typeface="Gill Sans MT"/>
              </a:rPr>
              <a:t>ist</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f</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2</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p</a:t>
            </a:r>
            <a:r>
              <a:rPr lang="en-US" sz="2400" spc="-65" dirty="0">
                <a:solidFill>
                  <a:srgbClr val="5C5D60"/>
                </a:solidFill>
                <a:latin typeface="Gill Sans MT"/>
                <a:cs typeface="Gill Sans MT"/>
              </a:rPr>
              <a:t>r</a:t>
            </a:r>
            <a:r>
              <a:rPr lang="en-US" sz="2400" spc="-10" dirty="0">
                <a:solidFill>
                  <a:srgbClr val="5C5D60"/>
                </a:solidFill>
                <a:latin typeface="Gill Sans MT"/>
                <a:cs typeface="Gill Sans MT"/>
              </a:rPr>
              <a:t>oj</a:t>
            </a:r>
            <a:r>
              <a:rPr lang="en-US" sz="2400" dirty="0">
                <a:solidFill>
                  <a:srgbClr val="5C5D60"/>
                </a:solidFill>
                <a:latin typeface="Gill Sans MT"/>
                <a:cs typeface="Gill Sans MT"/>
              </a:rPr>
              <a:t>ects</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th</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t</a:t>
            </a:r>
            <a:r>
              <a:rPr lang="en-US" sz="2400" dirty="0">
                <a:solidFill>
                  <a:srgbClr val="5C5D60"/>
                </a:solidFill>
                <a:latin typeface="Times New Roman"/>
                <a:cs typeface="Times New Roman"/>
              </a:rPr>
              <a:t>	</a:t>
            </a:r>
            <a:r>
              <a:rPr lang="en-US" sz="2400" spc="-160" dirty="0">
                <a:solidFill>
                  <a:srgbClr val="5C5D60"/>
                </a:solidFill>
                <a:latin typeface="Gill Sans MT"/>
                <a:cs typeface="Gill Sans MT"/>
              </a:rPr>
              <a:t>K</a:t>
            </a:r>
            <a:r>
              <a:rPr lang="en-US" sz="2400" spc="-35" dirty="0">
                <a:solidFill>
                  <a:srgbClr val="5C5D60"/>
                </a:solidFill>
                <a:latin typeface="Gill Sans MT"/>
                <a:cs typeface="Gill Sans MT"/>
              </a:rPr>
              <a:t>e</a:t>
            </a:r>
            <a:r>
              <a:rPr lang="en-US" sz="2400" dirty="0">
                <a:solidFill>
                  <a:srgbClr val="5C5D60"/>
                </a:solidFill>
                <a:latin typeface="Gill Sans MT"/>
                <a:cs typeface="Gill Sans MT"/>
              </a:rPr>
              <a:t>y</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Su</a:t>
            </a:r>
            <a:r>
              <a:rPr lang="en-US" sz="2400" spc="-15" dirty="0">
                <a:solidFill>
                  <a:srgbClr val="5C5D60"/>
                </a:solidFill>
                <a:latin typeface="Gill Sans MT"/>
                <a:cs typeface="Gill Sans MT"/>
              </a:rPr>
              <a:t>b</a:t>
            </a:r>
            <a:r>
              <a:rPr lang="en-US" sz="2400" dirty="0">
                <a:solidFill>
                  <a:srgbClr val="5C5D60"/>
                </a:solidFill>
                <a:latin typeface="Gill Sans MT"/>
                <a:cs typeface="Gill Sans MT"/>
              </a:rPr>
              <a:t>c</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n</a:t>
            </a:r>
            <a:r>
              <a:rPr lang="en-US" sz="2400" spc="-10" dirty="0">
                <a:solidFill>
                  <a:srgbClr val="5C5D60"/>
                </a:solidFill>
                <a:latin typeface="Gill Sans MT"/>
                <a:cs typeface="Gill Sans MT"/>
              </a:rPr>
              <a:t>t</a:t>
            </a:r>
            <a:r>
              <a:rPr lang="en-US" sz="2400" spc="-5" dirty="0">
                <a:solidFill>
                  <a:srgbClr val="5C5D60"/>
                </a:solidFill>
                <a:latin typeface="Gill Sans MT"/>
                <a:cs typeface="Gill Sans MT"/>
              </a:rPr>
              <a:t>ra</a:t>
            </a:r>
            <a:r>
              <a:rPr lang="en-US" sz="2400" dirty="0">
                <a:solidFill>
                  <a:srgbClr val="5C5D60"/>
                </a:solidFill>
                <a:latin typeface="Gill Sans MT"/>
                <a:cs typeface="Gill Sans MT"/>
              </a:rPr>
              <a:t>ct</a:t>
            </a:r>
            <a:r>
              <a:rPr lang="en-US" sz="2400" spc="-5" dirty="0">
                <a:solidFill>
                  <a:srgbClr val="5C5D60"/>
                </a:solidFill>
                <a:latin typeface="Gill Sans MT"/>
                <a:cs typeface="Gill Sans MT"/>
              </a:rPr>
              <a:t>or</a:t>
            </a:r>
            <a:r>
              <a:rPr lang="en-US" sz="2400" dirty="0">
                <a:solidFill>
                  <a:srgbClr val="5C5D60"/>
                </a:solidFill>
                <a:latin typeface="Gill Sans MT"/>
                <a:cs typeface="Gill Sans MT"/>
              </a:rPr>
              <a:t>s</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P</a:t>
            </a:r>
            <a:r>
              <a:rPr lang="en-US" sz="2400" spc="-65" dirty="0">
                <a:solidFill>
                  <a:srgbClr val="5C5D60"/>
                </a:solidFill>
                <a:latin typeface="Gill Sans MT"/>
                <a:cs typeface="Gill Sans MT"/>
              </a:rPr>
              <a:t>r</a:t>
            </a:r>
            <a:r>
              <a:rPr lang="en-US" sz="2400" spc="-10" dirty="0">
                <a:solidFill>
                  <a:srgbClr val="5C5D60"/>
                </a:solidFill>
                <a:latin typeface="Gill Sans MT"/>
                <a:cs typeface="Gill Sans MT"/>
              </a:rPr>
              <a:t>o</a:t>
            </a:r>
            <a:r>
              <a:rPr lang="en-US" sz="2400" dirty="0">
                <a:solidFill>
                  <a:srgbClr val="5C5D60"/>
                </a:solidFill>
                <a:latin typeface="Gill Sans MT"/>
                <a:cs typeface="Gill Sans MT"/>
              </a:rPr>
              <a:t>ject</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Ma</a:t>
            </a:r>
            <a:r>
              <a:rPr lang="en-US" sz="2400" dirty="0">
                <a:solidFill>
                  <a:srgbClr val="5C5D60"/>
                </a:solidFill>
                <a:latin typeface="Gill Sans MT"/>
                <a:cs typeface="Gill Sans MT"/>
              </a:rPr>
              <a:t>n</a:t>
            </a:r>
            <a:r>
              <a:rPr lang="en-US" sz="2400" spc="-5" dirty="0">
                <a:solidFill>
                  <a:srgbClr val="5C5D60"/>
                </a:solidFill>
                <a:latin typeface="Gill Sans MT"/>
                <a:cs typeface="Gill Sans MT"/>
              </a:rPr>
              <a:t>ag</a:t>
            </a:r>
            <a:r>
              <a:rPr lang="en-US" sz="2400" dirty="0">
                <a:solidFill>
                  <a:srgbClr val="5C5D60"/>
                </a:solidFill>
                <a:latin typeface="Gill Sans MT"/>
                <a:cs typeface="Gill Sans MT"/>
              </a:rPr>
              <a:t>er</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nd</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r </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Superintendent </a:t>
            </a:r>
            <a:r>
              <a:rPr lang="en-US" sz="2400" dirty="0">
                <a:solidFill>
                  <a:srgbClr val="5C5D60"/>
                </a:solidFill>
                <a:latin typeface="Gill Sans MT"/>
                <a:cs typeface="Gill Sans MT"/>
              </a:rPr>
              <a:t>participated in </a:t>
            </a:r>
            <a:r>
              <a:rPr lang="en-US" sz="2400" spc="-5" dirty="0">
                <a:solidFill>
                  <a:srgbClr val="5C5D60"/>
                </a:solidFill>
                <a:latin typeface="Gill Sans MT"/>
                <a:cs typeface="Gill Sans MT"/>
              </a:rPr>
              <a:t>of similar </a:t>
            </a:r>
            <a:r>
              <a:rPr lang="en-US" sz="2400" spc="5" dirty="0">
                <a:solidFill>
                  <a:srgbClr val="5C5D60"/>
                </a:solidFill>
                <a:latin typeface="Gill Sans MT"/>
                <a:cs typeface="Gill Sans MT"/>
              </a:rPr>
              <a:t>size, scope, </a:t>
            </a:r>
            <a:r>
              <a:rPr lang="en-US" sz="2400" spc="-5" dirty="0">
                <a:solidFill>
                  <a:srgbClr val="5C5D60"/>
                </a:solidFill>
                <a:latin typeface="Gill Sans MT"/>
                <a:cs typeface="Gill Sans MT"/>
              </a:rPr>
              <a:t>and</a:t>
            </a:r>
            <a:r>
              <a:rPr lang="en-US" sz="2400" spc="-434" dirty="0">
                <a:solidFill>
                  <a:srgbClr val="5C5D60"/>
                </a:solidFill>
                <a:latin typeface="Gill Sans MT"/>
                <a:cs typeface="Gill Sans MT"/>
              </a:rPr>
              <a:t> </a:t>
            </a:r>
            <a:r>
              <a:rPr lang="en-US" sz="2400" spc="-5" dirty="0">
                <a:solidFill>
                  <a:srgbClr val="5C5D60"/>
                </a:solidFill>
                <a:latin typeface="Gill Sans MT"/>
                <a:cs typeface="Gill Sans MT"/>
              </a:rPr>
              <a:t>complexity</a:t>
            </a:r>
            <a:endParaRPr lang="en-US" sz="2400" dirty="0">
              <a:latin typeface="Gill Sans MT"/>
              <a:cs typeface="Gill Sans MT"/>
            </a:endParaRPr>
          </a:p>
          <a:p>
            <a:pPr marL="815340" marR="6350" lvl="1" indent="-286385">
              <a:spcBef>
                <a:spcPts val="575"/>
              </a:spcBef>
              <a:buFont typeface="Arial"/>
              <a:buChar char="–"/>
              <a:tabLst>
                <a:tab pos="815975" algn="l"/>
              </a:tabLst>
            </a:pPr>
            <a:r>
              <a:rPr lang="en-US" sz="2400" dirty="0">
                <a:solidFill>
                  <a:srgbClr val="5C5D60"/>
                </a:solidFill>
                <a:latin typeface="Gill Sans MT"/>
                <a:cs typeface="Gill Sans MT"/>
              </a:rPr>
              <a:t>If </a:t>
            </a:r>
            <a:r>
              <a:rPr lang="en-US" sz="2400" spc="-5" dirty="0">
                <a:solidFill>
                  <a:srgbClr val="5C5D60"/>
                </a:solidFill>
                <a:latin typeface="Gill Sans MT"/>
                <a:cs typeface="Gill Sans MT"/>
              </a:rPr>
              <a:t>Prime plans </a:t>
            </a:r>
            <a:r>
              <a:rPr lang="en-US" sz="2400" dirty="0">
                <a:solidFill>
                  <a:srgbClr val="5C5D60"/>
                </a:solidFill>
                <a:latin typeface="Gill Sans MT"/>
                <a:cs typeface="Gill Sans MT"/>
              </a:rPr>
              <a:t>to </a:t>
            </a:r>
            <a:r>
              <a:rPr lang="en-US" sz="2400" spc="-10" dirty="0">
                <a:solidFill>
                  <a:srgbClr val="5C5D60"/>
                </a:solidFill>
                <a:latin typeface="Gill Sans MT"/>
                <a:cs typeface="Gill Sans MT"/>
              </a:rPr>
              <a:t>self-perform </a:t>
            </a:r>
            <a:r>
              <a:rPr lang="en-US" sz="2400" spc="-5" dirty="0">
                <a:solidFill>
                  <a:srgbClr val="5C5D60"/>
                </a:solidFill>
                <a:latin typeface="Gill Sans MT"/>
                <a:cs typeface="Gill Sans MT"/>
              </a:rPr>
              <a:t>and </a:t>
            </a:r>
            <a:r>
              <a:rPr lang="en-US" sz="2400" dirty="0">
                <a:solidFill>
                  <a:srgbClr val="5C5D60"/>
                </a:solidFill>
                <a:latin typeface="Gill Sans MT"/>
                <a:cs typeface="Gill Sans MT"/>
              </a:rPr>
              <a:t>has no </a:t>
            </a:r>
            <a:r>
              <a:rPr lang="en-US" sz="2400" spc="-65" dirty="0">
                <a:solidFill>
                  <a:srgbClr val="5C5D60"/>
                </a:solidFill>
                <a:latin typeface="Gill Sans MT"/>
                <a:cs typeface="Gill Sans MT"/>
              </a:rPr>
              <a:t>Key </a:t>
            </a:r>
            <a:r>
              <a:rPr lang="en-US" sz="2400" spc="-5" dirty="0">
                <a:solidFill>
                  <a:srgbClr val="5C5D60"/>
                </a:solidFill>
                <a:latin typeface="Gill Sans MT"/>
                <a:cs typeface="Gill Sans MT"/>
              </a:rPr>
              <a:t>Subcontractors, </a:t>
            </a:r>
            <a:r>
              <a:rPr lang="en-US" sz="2400" spc="-15" dirty="0">
                <a:solidFill>
                  <a:srgbClr val="5C5D60"/>
                </a:solidFill>
                <a:latin typeface="Gill Sans MT"/>
                <a:cs typeface="Gill Sans MT"/>
              </a:rPr>
              <a:t>provide </a:t>
            </a:r>
            <a:r>
              <a:rPr lang="en-US" sz="2400" dirty="0">
                <a:solidFill>
                  <a:srgbClr val="5C5D60"/>
                </a:solidFill>
                <a:latin typeface="Gill Sans MT"/>
                <a:cs typeface="Gill Sans MT"/>
              </a:rPr>
              <a:t>a list </a:t>
            </a:r>
            <a:r>
              <a:rPr lang="en-US" sz="2400" spc="-5" dirty="0">
                <a:solidFill>
                  <a:srgbClr val="5C5D60"/>
                </a:solidFill>
                <a:latin typeface="Gill Sans MT"/>
                <a:cs typeface="Gill Sans MT"/>
              </a:rPr>
              <a:t>of </a:t>
            </a:r>
            <a:r>
              <a:rPr lang="en-US" sz="2400" dirty="0">
                <a:solidFill>
                  <a:srgbClr val="5C5D60"/>
                </a:solidFill>
                <a:latin typeface="Gill Sans MT"/>
                <a:cs typeface="Gill Sans MT"/>
              </a:rPr>
              <a:t>2  </a:t>
            </a:r>
            <a:r>
              <a:rPr lang="en-US" sz="2400" spc="-5" dirty="0">
                <a:solidFill>
                  <a:srgbClr val="5C5D60"/>
                </a:solidFill>
                <a:latin typeface="Gill Sans MT"/>
                <a:cs typeface="Gill Sans MT"/>
              </a:rPr>
              <a:t>additional</a:t>
            </a:r>
            <a:r>
              <a:rPr lang="en-US" sz="2400" spc="-85" dirty="0">
                <a:solidFill>
                  <a:srgbClr val="5C5D60"/>
                </a:solidFill>
                <a:latin typeface="Gill Sans MT"/>
                <a:cs typeface="Gill Sans MT"/>
              </a:rPr>
              <a:t> </a:t>
            </a:r>
            <a:r>
              <a:rPr lang="en-US" sz="2400" spc="-10" dirty="0">
                <a:solidFill>
                  <a:srgbClr val="5C5D60"/>
                </a:solidFill>
                <a:latin typeface="Gill Sans MT"/>
                <a:cs typeface="Gill Sans MT"/>
              </a:rPr>
              <a:t>projects</a:t>
            </a:r>
            <a:endParaRPr lang="en-US" sz="2400" dirty="0">
              <a:latin typeface="Gill Sans MT"/>
              <a:cs typeface="Gill Sans MT"/>
            </a:endParaRPr>
          </a:p>
          <a:p>
            <a:pPr marL="1214755" lvl="2">
              <a:spcBef>
                <a:spcPts val="575"/>
              </a:spcBef>
              <a:buFont typeface="Arial Unicode MS"/>
              <a:buChar char="▪"/>
              <a:tabLst>
                <a:tab pos="1215390" algn="l"/>
              </a:tabLst>
            </a:pPr>
            <a:r>
              <a:rPr lang="en-US" spc="-65" dirty="0">
                <a:solidFill>
                  <a:srgbClr val="5C5D60"/>
                </a:solidFill>
                <a:latin typeface="Gill Sans MT"/>
                <a:cs typeface="Gill Sans MT"/>
              </a:rPr>
              <a:t>Key </a:t>
            </a:r>
            <a:r>
              <a:rPr lang="en-US" spc="-10" dirty="0">
                <a:solidFill>
                  <a:srgbClr val="5C5D60"/>
                </a:solidFill>
                <a:latin typeface="Gill Sans MT"/>
                <a:cs typeface="Gill Sans MT"/>
              </a:rPr>
              <a:t>Personnel </a:t>
            </a:r>
            <a:r>
              <a:rPr lang="en-US" spc="-10" dirty="0" smtClean="0">
                <a:solidFill>
                  <a:srgbClr val="5C5D60"/>
                </a:solidFill>
                <a:latin typeface="Gill Sans MT"/>
                <a:cs typeface="Gill Sans MT"/>
              </a:rPr>
              <a:t>shall </a:t>
            </a:r>
            <a:r>
              <a:rPr lang="en-US" spc="-35" dirty="0">
                <a:solidFill>
                  <a:srgbClr val="5C5D60"/>
                </a:solidFill>
                <a:latin typeface="Gill Sans MT"/>
                <a:cs typeface="Gill Sans MT"/>
              </a:rPr>
              <a:t>have </a:t>
            </a:r>
            <a:r>
              <a:rPr lang="en-US" dirty="0">
                <a:solidFill>
                  <a:srgbClr val="5C5D60"/>
                </a:solidFill>
                <a:latin typeface="Gill Sans MT"/>
                <a:cs typeface="Gill Sans MT"/>
              </a:rPr>
              <a:t>participated in </a:t>
            </a:r>
            <a:r>
              <a:rPr lang="en-US" spc="-5" dirty="0">
                <a:solidFill>
                  <a:srgbClr val="5C5D60"/>
                </a:solidFill>
                <a:latin typeface="Gill Sans MT"/>
                <a:cs typeface="Gill Sans MT"/>
              </a:rPr>
              <a:t>at least </a:t>
            </a:r>
            <a:r>
              <a:rPr lang="en-US" dirty="0">
                <a:solidFill>
                  <a:srgbClr val="5C5D60"/>
                </a:solidFill>
                <a:latin typeface="Gill Sans MT"/>
                <a:cs typeface="Gill Sans MT"/>
              </a:rPr>
              <a:t>1 </a:t>
            </a:r>
            <a:r>
              <a:rPr lang="en-US" spc="-5" dirty="0">
                <a:solidFill>
                  <a:srgbClr val="5C5D60"/>
                </a:solidFill>
                <a:latin typeface="Gill Sans MT"/>
                <a:cs typeface="Gill Sans MT"/>
              </a:rPr>
              <a:t>of </a:t>
            </a:r>
            <a:r>
              <a:rPr lang="en-US" dirty="0">
                <a:solidFill>
                  <a:srgbClr val="5C5D60"/>
                </a:solidFill>
                <a:latin typeface="Gill Sans MT"/>
                <a:cs typeface="Gill Sans MT"/>
              </a:rPr>
              <a:t>the 2</a:t>
            </a:r>
            <a:r>
              <a:rPr lang="en-US" spc="75" dirty="0">
                <a:solidFill>
                  <a:srgbClr val="5C5D60"/>
                </a:solidFill>
                <a:latin typeface="Gill Sans MT"/>
                <a:cs typeface="Gill Sans MT"/>
              </a:rPr>
              <a:t> </a:t>
            </a:r>
            <a:r>
              <a:rPr lang="en-US" spc="-10" dirty="0">
                <a:solidFill>
                  <a:srgbClr val="5C5D60"/>
                </a:solidFill>
                <a:latin typeface="Gill Sans MT"/>
                <a:cs typeface="Gill Sans MT"/>
              </a:rPr>
              <a:t>projects</a:t>
            </a:r>
            <a:endParaRPr lang="en-US" dirty="0">
              <a:latin typeface="Gill Sans MT"/>
              <a:cs typeface="Gill Sans MT"/>
            </a:endParaRPr>
          </a:p>
          <a:p>
            <a:pPr marL="986155" lvl="2" indent="0">
              <a:spcBef>
                <a:spcPts val="575"/>
              </a:spcBef>
              <a:buNone/>
              <a:tabLst>
                <a:tab pos="1215390" algn="l"/>
              </a:tabLst>
            </a:pPr>
            <a:endParaRPr lang="en-US" dirty="0"/>
          </a:p>
        </p:txBody>
      </p:sp>
      <p:sp>
        <p:nvSpPr>
          <p:cNvPr id="4" name="Subtitle 3"/>
          <p:cNvSpPr>
            <a:spLocks noGrp="1"/>
          </p:cNvSpPr>
          <p:nvPr>
            <p:ph type="subTitle" idx="13"/>
          </p:nvPr>
        </p:nvSpPr>
        <p:spPr/>
        <p:txBody>
          <a:bodyPr>
            <a:normAutofit lnSpcReduction="10000"/>
          </a:bodyPr>
          <a:lstStyle/>
          <a:p>
            <a:r>
              <a:rPr lang="en-US" dirty="0"/>
              <a:t>Quality, Reputation and Ability to Deliver Projects on Schedule and within Budget</a:t>
            </a:r>
            <a:endParaRPr lang="en-US" i="1" dirty="0"/>
          </a:p>
          <a:p>
            <a:endParaRPr lang="en-US" dirty="0"/>
          </a:p>
        </p:txBody>
      </p:sp>
    </p:spTree>
    <p:extLst>
      <p:ext uri="{BB962C8B-B14F-4D97-AF65-F5344CB8AC3E}">
        <p14:creationId xmlns:p14="http://schemas.microsoft.com/office/powerpoint/2010/main" val="2539277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a:xfrm>
            <a:off x="539260" y="1423164"/>
            <a:ext cx="10972800" cy="4517382"/>
          </a:xfrm>
        </p:spPr>
        <p:txBody>
          <a:bodyPr/>
          <a:lstStyle/>
          <a:p>
            <a:pPr marL="355600">
              <a:buFont typeface="Arial"/>
              <a:buChar char="•"/>
              <a:tabLst>
                <a:tab pos="355600" algn="l"/>
              </a:tabLst>
            </a:pPr>
            <a:r>
              <a:rPr lang="en-US" sz="2800" spc="-15" dirty="0">
                <a:solidFill>
                  <a:srgbClr val="5C5D60"/>
                </a:solidFill>
                <a:latin typeface="Gill Sans MT"/>
                <a:cs typeface="Gill Sans MT"/>
              </a:rPr>
              <a:t>Project </a:t>
            </a:r>
            <a:r>
              <a:rPr lang="en-US" sz="2800" spc="-10" dirty="0" smtClean="0">
                <a:solidFill>
                  <a:srgbClr val="5C5D60"/>
                </a:solidFill>
                <a:latin typeface="Gill Sans MT"/>
                <a:cs typeface="Gill Sans MT"/>
              </a:rPr>
              <a:t>Approach</a:t>
            </a:r>
            <a:endParaRPr lang="en-US" sz="2800" dirty="0">
              <a:latin typeface="Gill Sans MT"/>
              <a:cs typeface="Gill Sans MT"/>
            </a:endParaRPr>
          </a:p>
          <a:p>
            <a:pPr marL="755650" marR="5080" lvl="1">
              <a:spcBef>
                <a:spcPts val="495"/>
              </a:spcBef>
              <a:buFont typeface="Arial"/>
              <a:buChar char="–"/>
              <a:tabLst>
                <a:tab pos="756920" algn="l"/>
              </a:tabLst>
            </a:pPr>
            <a:r>
              <a:rPr lang="en-US" sz="2400" spc="-10" dirty="0">
                <a:solidFill>
                  <a:srgbClr val="5C5D60"/>
                </a:solidFill>
                <a:latin typeface="Gill Sans MT"/>
                <a:cs typeface="Gill Sans MT"/>
              </a:rPr>
              <a:t>Narrative </a:t>
            </a:r>
            <a:r>
              <a:rPr lang="en-US" sz="2400" spc="-5" dirty="0">
                <a:solidFill>
                  <a:srgbClr val="5C5D60"/>
                </a:solidFill>
                <a:latin typeface="Gill Sans MT"/>
                <a:cs typeface="Gill Sans MT"/>
              </a:rPr>
              <a:t>of </a:t>
            </a:r>
            <a:r>
              <a:rPr lang="en-US" sz="2400" spc="-10" dirty="0">
                <a:solidFill>
                  <a:srgbClr val="5C5D60"/>
                </a:solidFill>
                <a:latin typeface="Gill Sans MT"/>
                <a:cs typeface="Gill Sans MT"/>
              </a:rPr>
              <a:t>Project </a:t>
            </a:r>
            <a:r>
              <a:rPr lang="en-US" sz="2400" spc="-15" dirty="0">
                <a:solidFill>
                  <a:srgbClr val="5C5D60"/>
                </a:solidFill>
                <a:latin typeface="Gill Sans MT"/>
                <a:cs typeface="Gill Sans MT"/>
              </a:rPr>
              <a:t>Approach </a:t>
            </a:r>
            <a:r>
              <a:rPr lang="en-US" sz="2400" dirty="0">
                <a:solidFill>
                  <a:srgbClr val="5C5D60"/>
                </a:solidFill>
                <a:latin typeface="Gill Sans MT"/>
                <a:cs typeface="Gill Sans MT"/>
              </a:rPr>
              <a:t>to </a:t>
            </a:r>
            <a:r>
              <a:rPr lang="en-US" sz="2400" spc="-5" dirty="0">
                <a:solidFill>
                  <a:srgbClr val="5C5D60"/>
                </a:solidFill>
                <a:latin typeface="Gill Sans MT"/>
                <a:cs typeface="Gill Sans MT"/>
              </a:rPr>
              <a:t>complete </a:t>
            </a:r>
            <a:r>
              <a:rPr lang="en-US" sz="2400" spc="-10" dirty="0">
                <a:solidFill>
                  <a:srgbClr val="5C5D60"/>
                </a:solidFill>
                <a:latin typeface="Gill Sans MT"/>
                <a:cs typeface="Gill Sans MT"/>
              </a:rPr>
              <a:t>project, </a:t>
            </a:r>
            <a:r>
              <a:rPr lang="en-US" sz="2400" spc="-5" dirty="0">
                <a:solidFill>
                  <a:srgbClr val="5C5D60"/>
                </a:solidFill>
                <a:latin typeface="Gill Sans MT"/>
                <a:cs typeface="Gill Sans MT"/>
              </a:rPr>
              <a:t>including </a:t>
            </a:r>
            <a:r>
              <a:rPr lang="en-US" sz="2400" spc="-35" dirty="0">
                <a:solidFill>
                  <a:srgbClr val="5C5D60"/>
                </a:solidFill>
                <a:latin typeface="Gill Sans MT"/>
                <a:cs typeface="Gill Sans MT"/>
              </a:rPr>
              <a:t>key </a:t>
            </a:r>
            <a:r>
              <a:rPr lang="en-US" sz="2400" spc="-5" dirty="0">
                <a:solidFill>
                  <a:srgbClr val="5C5D60"/>
                </a:solidFill>
                <a:latin typeface="Gill Sans MT"/>
                <a:cs typeface="Gill Sans MT"/>
              </a:rPr>
              <a:t>milestones, </a:t>
            </a:r>
            <a:r>
              <a:rPr lang="en-US" sz="2400" spc="-10" dirty="0">
                <a:solidFill>
                  <a:srgbClr val="5C5D60"/>
                </a:solidFill>
                <a:latin typeface="Gill Sans MT"/>
                <a:cs typeface="Gill Sans MT"/>
              </a:rPr>
              <a:t>critical </a:t>
            </a:r>
            <a:r>
              <a:rPr lang="en-US" sz="2400" spc="-5" dirty="0">
                <a:solidFill>
                  <a:srgbClr val="5C5D60"/>
                </a:solidFill>
                <a:latin typeface="Gill Sans MT"/>
                <a:cs typeface="Gill Sans MT"/>
              </a:rPr>
              <a:t>path items,  </a:t>
            </a:r>
            <a:r>
              <a:rPr lang="en-US" sz="2400" dirty="0">
                <a:solidFill>
                  <a:srgbClr val="5C5D60"/>
                </a:solidFill>
                <a:latin typeface="Gill Sans MT"/>
                <a:cs typeface="Gill Sans MT"/>
              </a:rPr>
              <a:t>phases and/or sequencing, permits,</a:t>
            </a:r>
            <a:r>
              <a:rPr lang="en-US" sz="2400" spc="-15" dirty="0">
                <a:solidFill>
                  <a:srgbClr val="5C5D60"/>
                </a:solidFill>
                <a:latin typeface="Gill Sans MT"/>
                <a:cs typeface="Gill Sans MT"/>
              </a:rPr>
              <a:t> </a:t>
            </a:r>
            <a:r>
              <a:rPr lang="en-US" sz="2400" spc="5" dirty="0">
                <a:solidFill>
                  <a:srgbClr val="5C5D60"/>
                </a:solidFill>
                <a:latin typeface="Gill Sans MT"/>
                <a:cs typeface="Gill Sans MT"/>
              </a:rPr>
              <a:t>etc</a:t>
            </a:r>
            <a:r>
              <a:rPr lang="en-US" sz="2400" spc="5" dirty="0" smtClean="0">
                <a:solidFill>
                  <a:srgbClr val="5C5D60"/>
                </a:solidFill>
                <a:latin typeface="Gill Sans MT"/>
                <a:cs typeface="Gill Sans MT"/>
              </a:rPr>
              <a:t>.</a:t>
            </a:r>
          </a:p>
          <a:p>
            <a:pPr marL="755650" marR="5080" lvl="1">
              <a:spcBef>
                <a:spcPts val="495"/>
              </a:spcBef>
              <a:buFont typeface="Arial"/>
              <a:buChar char="–"/>
              <a:tabLst>
                <a:tab pos="756920" algn="l"/>
              </a:tabLst>
            </a:pPr>
            <a:r>
              <a:rPr lang="en-US" sz="2400" spc="-10" dirty="0">
                <a:solidFill>
                  <a:srgbClr val="5C5D60"/>
                </a:solidFill>
                <a:latin typeface="Gill Sans MT"/>
                <a:cs typeface="Gill Sans MT"/>
              </a:rPr>
              <a:t>Availability </a:t>
            </a:r>
            <a:r>
              <a:rPr lang="en-US" sz="2400" spc="-5" dirty="0">
                <a:solidFill>
                  <a:srgbClr val="5C5D60"/>
                </a:solidFill>
                <a:latin typeface="Gill Sans MT"/>
                <a:cs typeface="Gill Sans MT"/>
              </a:rPr>
              <a:t>of equipment and</a:t>
            </a:r>
            <a:r>
              <a:rPr lang="en-US" sz="2400" spc="35" dirty="0">
                <a:solidFill>
                  <a:srgbClr val="5C5D60"/>
                </a:solidFill>
                <a:latin typeface="Gill Sans MT"/>
                <a:cs typeface="Gill Sans MT"/>
              </a:rPr>
              <a:t> </a:t>
            </a:r>
            <a:r>
              <a:rPr lang="en-US" sz="2400" spc="-5" dirty="0" smtClean="0">
                <a:solidFill>
                  <a:srgbClr val="5C5D60"/>
                </a:solidFill>
                <a:latin typeface="Gill Sans MT"/>
                <a:cs typeface="Gill Sans MT"/>
              </a:rPr>
              <a:t>facilities</a:t>
            </a:r>
            <a:endParaRPr lang="en-US" sz="2400" dirty="0">
              <a:latin typeface="Gill Sans MT"/>
              <a:cs typeface="Gill Sans MT"/>
            </a:endParaRPr>
          </a:p>
          <a:p>
            <a:pPr marL="756285" lvl="1" indent="-286385">
              <a:spcBef>
                <a:spcPts val="480"/>
              </a:spcBef>
              <a:buFont typeface="Arial"/>
              <a:buChar char="–"/>
              <a:tabLst>
                <a:tab pos="756920" algn="l"/>
                <a:tab pos="5105400" algn="l"/>
              </a:tabLst>
            </a:pPr>
            <a:r>
              <a:rPr lang="en-US" sz="2400" dirty="0">
                <a:solidFill>
                  <a:srgbClr val="5C5D60"/>
                </a:solidFill>
                <a:latin typeface="Gill Sans MT"/>
                <a:cs typeface="Gill Sans MT"/>
              </a:rPr>
              <a:t>Describe </a:t>
            </a:r>
            <a:r>
              <a:rPr lang="en-US" sz="2400" spc="-10" dirty="0">
                <a:solidFill>
                  <a:srgbClr val="5C5D60"/>
                </a:solidFill>
                <a:latin typeface="Gill Sans MT"/>
                <a:cs typeface="Gill Sans MT"/>
              </a:rPr>
              <a:t>approach for</a:t>
            </a:r>
            <a:r>
              <a:rPr lang="en-US" sz="2400" spc="-40" dirty="0">
                <a:solidFill>
                  <a:srgbClr val="5C5D60"/>
                </a:solidFill>
                <a:latin typeface="Gill Sans MT"/>
                <a:cs typeface="Gill Sans MT"/>
              </a:rPr>
              <a:t> </a:t>
            </a:r>
            <a:r>
              <a:rPr lang="en-US" sz="2400" spc="-5" dirty="0">
                <a:solidFill>
                  <a:srgbClr val="5C5D60"/>
                </a:solidFill>
                <a:latin typeface="Gill Sans MT"/>
                <a:cs typeface="Gill Sans MT"/>
              </a:rPr>
              <a:t>coordination</a:t>
            </a:r>
            <a:r>
              <a:rPr lang="en-US" sz="2400" spc="-45" dirty="0">
                <a:solidFill>
                  <a:srgbClr val="5C5D60"/>
                </a:solidFill>
                <a:latin typeface="Gill Sans MT"/>
                <a:cs typeface="Gill Sans MT"/>
              </a:rPr>
              <a:t> </a:t>
            </a:r>
            <a:r>
              <a:rPr lang="en-US" sz="2400" dirty="0">
                <a:solidFill>
                  <a:srgbClr val="5C5D60"/>
                </a:solidFill>
                <a:latin typeface="Gill Sans MT"/>
                <a:cs typeface="Gill Sans MT"/>
              </a:rPr>
              <a:t>with</a:t>
            </a:r>
            <a:r>
              <a:rPr lang="en-US" sz="2400" dirty="0">
                <a:solidFill>
                  <a:srgbClr val="5C5D60"/>
                </a:solidFill>
                <a:latin typeface="Times New Roman"/>
                <a:cs typeface="Times New Roman"/>
              </a:rPr>
              <a:t> </a:t>
            </a:r>
            <a:r>
              <a:rPr lang="en-US" sz="2400" spc="-35" dirty="0">
                <a:solidFill>
                  <a:srgbClr val="5C5D60"/>
                </a:solidFill>
                <a:latin typeface="Gill Sans MT"/>
                <a:cs typeface="Gill Sans MT"/>
              </a:rPr>
              <a:t>key</a:t>
            </a:r>
            <a:r>
              <a:rPr lang="en-US" sz="2400" spc="-100" dirty="0">
                <a:solidFill>
                  <a:srgbClr val="5C5D60"/>
                </a:solidFill>
                <a:latin typeface="Gill Sans MT"/>
                <a:cs typeface="Gill Sans MT"/>
              </a:rPr>
              <a:t> </a:t>
            </a:r>
            <a:r>
              <a:rPr lang="en-US" sz="2400" spc="-5" dirty="0">
                <a:solidFill>
                  <a:srgbClr val="5C5D60"/>
                </a:solidFill>
                <a:latin typeface="Gill Sans MT"/>
                <a:cs typeface="Gill Sans MT"/>
              </a:rPr>
              <a:t>stakeholders</a:t>
            </a:r>
            <a:endParaRPr lang="en-US" sz="2400" dirty="0">
              <a:latin typeface="Gill Sans MT"/>
              <a:cs typeface="Gill Sans MT"/>
            </a:endParaRPr>
          </a:p>
          <a:p>
            <a:pPr marL="756285" lvl="1" indent="-286385">
              <a:spcBef>
                <a:spcPts val="480"/>
              </a:spcBef>
              <a:buFont typeface="Arial"/>
              <a:buChar char="–"/>
              <a:tabLst>
                <a:tab pos="756920" algn="l"/>
              </a:tabLst>
            </a:pPr>
            <a:r>
              <a:rPr lang="en-US" sz="2400" spc="-15" dirty="0">
                <a:solidFill>
                  <a:srgbClr val="5C5D60"/>
                </a:solidFill>
                <a:latin typeface="Gill Sans MT"/>
                <a:cs typeface="Gill Sans MT"/>
              </a:rPr>
              <a:t>Provide innovative</a:t>
            </a:r>
            <a:r>
              <a:rPr lang="en-US" sz="2400" spc="-10" dirty="0">
                <a:solidFill>
                  <a:srgbClr val="5C5D60"/>
                </a:solidFill>
                <a:latin typeface="Gill Sans MT"/>
                <a:cs typeface="Gill Sans MT"/>
              </a:rPr>
              <a:t> </a:t>
            </a:r>
            <a:r>
              <a:rPr lang="en-US" sz="2400" spc="-5" dirty="0">
                <a:solidFill>
                  <a:srgbClr val="5C5D60"/>
                </a:solidFill>
                <a:latin typeface="Gill Sans MT"/>
                <a:cs typeface="Gill Sans MT"/>
              </a:rPr>
              <a:t>ideas </a:t>
            </a:r>
            <a:r>
              <a:rPr lang="en-US" sz="2400" spc="-10" dirty="0">
                <a:solidFill>
                  <a:srgbClr val="5C5D60"/>
                </a:solidFill>
                <a:latin typeface="Gill Sans MT"/>
                <a:cs typeface="Gill Sans MT"/>
              </a:rPr>
              <a:t>for </a:t>
            </a:r>
            <a:r>
              <a:rPr lang="en-US" sz="2400" spc="-5" dirty="0">
                <a:solidFill>
                  <a:srgbClr val="5C5D60"/>
                </a:solidFill>
                <a:latin typeface="Gill Sans MT"/>
                <a:cs typeface="Gill Sans MT"/>
              </a:rPr>
              <a:t>cost </a:t>
            </a:r>
            <a:r>
              <a:rPr lang="en-US" sz="2400" spc="-15" dirty="0">
                <a:solidFill>
                  <a:srgbClr val="5C5D60"/>
                </a:solidFill>
                <a:latin typeface="Gill Sans MT"/>
                <a:cs typeface="Gill Sans MT"/>
              </a:rPr>
              <a:t>savings </a:t>
            </a:r>
            <a:r>
              <a:rPr lang="en-US" sz="2400" dirty="0">
                <a:solidFill>
                  <a:srgbClr val="5C5D60"/>
                </a:solidFill>
                <a:latin typeface="Gill Sans MT"/>
                <a:cs typeface="Gill Sans MT"/>
              </a:rPr>
              <a:t>(due </a:t>
            </a:r>
            <a:r>
              <a:rPr lang="en-US" sz="2400" dirty="0" smtClean="0">
                <a:solidFill>
                  <a:srgbClr val="5C5D60"/>
                </a:solidFill>
                <a:latin typeface="Gill Sans MT"/>
                <a:cs typeface="Gill Sans MT"/>
              </a:rPr>
              <a:t>to a change in scope)</a:t>
            </a:r>
          </a:p>
          <a:p>
            <a:pPr marL="1212850" lvl="2" indent="-342900">
              <a:spcBef>
                <a:spcPts val="480"/>
              </a:spcBef>
              <a:buFont typeface="Wingdings" panose="05000000000000000000" pitchFamily="2" charset="2"/>
              <a:buChar char="§"/>
              <a:tabLst>
                <a:tab pos="756920" algn="l"/>
              </a:tabLst>
            </a:pPr>
            <a:r>
              <a:rPr lang="en-US" spc="-15" dirty="0" smtClean="0">
                <a:solidFill>
                  <a:srgbClr val="5C5D60"/>
                </a:solidFill>
                <a:latin typeface="Gill Sans MT"/>
                <a:cs typeface="Gill Sans MT"/>
              </a:rPr>
              <a:t>Opportunity </a:t>
            </a:r>
            <a:r>
              <a:rPr lang="en-US" spc="-15" dirty="0">
                <a:solidFill>
                  <a:srgbClr val="5C5D60"/>
                </a:solidFill>
                <a:latin typeface="Gill Sans MT"/>
                <a:cs typeface="Gill Sans MT"/>
              </a:rPr>
              <a:t>to provide innovation </a:t>
            </a:r>
            <a:r>
              <a:rPr lang="en-US" spc="-15" dirty="0" smtClean="0">
                <a:solidFill>
                  <a:srgbClr val="5C5D60"/>
                </a:solidFill>
                <a:latin typeface="Gill Sans MT"/>
                <a:cs typeface="Gill Sans MT"/>
              </a:rPr>
              <a:t>(</a:t>
            </a:r>
            <a:r>
              <a:rPr lang="en-US" spc="-15" dirty="0">
                <a:solidFill>
                  <a:srgbClr val="5C5D60"/>
                </a:solidFill>
                <a:latin typeface="Gill Sans MT"/>
                <a:cs typeface="Gill Sans MT"/>
              </a:rPr>
              <a:t>per </a:t>
            </a:r>
            <a:r>
              <a:rPr lang="en-US" spc="-15" dirty="0" smtClean="0">
                <a:solidFill>
                  <a:srgbClr val="5C5D60"/>
                </a:solidFill>
                <a:latin typeface="Gill Sans MT"/>
                <a:cs typeface="Gill Sans MT"/>
              </a:rPr>
              <a:t>TX Gov’t </a:t>
            </a:r>
            <a:r>
              <a:rPr lang="en-US" spc="-15" dirty="0">
                <a:solidFill>
                  <a:srgbClr val="5C5D60"/>
                </a:solidFill>
                <a:latin typeface="Gill Sans MT"/>
                <a:cs typeface="Gill Sans MT"/>
              </a:rPr>
              <a:t>Code 2269)</a:t>
            </a:r>
          </a:p>
          <a:p>
            <a:pPr marL="1212850" lvl="2" indent="-342900">
              <a:spcBef>
                <a:spcPts val="480"/>
              </a:spcBef>
              <a:buFont typeface="Wingdings" panose="05000000000000000000" pitchFamily="2" charset="2"/>
              <a:buChar char="§"/>
              <a:tabLst>
                <a:tab pos="756920" algn="l"/>
              </a:tabLst>
            </a:pPr>
            <a:r>
              <a:rPr lang="en-US" spc="-15" dirty="0" smtClean="0">
                <a:solidFill>
                  <a:srgbClr val="5C5D60"/>
                </a:solidFill>
                <a:latin typeface="Gill Sans MT"/>
                <a:cs typeface="Gill Sans MT"/>
              </a:rPr>
              <a:t>Providing </a:t>
            </a:r>
            <a:r>
              <a:rPr lang="en-US" spc="-15" dirty="0">
                <a:solidFill>
                  <a:srgbClr val="5C5D60"/>
                </a:solidFill>
                <a:latin typeface="Gill Sans MT"/>
                <a:cs typeface="Gill Sans MT"/>
              </a:rPr>
              <a:t>initial price, based on provided </a:t>
            </a:r>
            <a:r>
              <a:rPr lang="en-US" spc="-15" dirty="0" smtClean="0">
                <a:solidFill>
                  <a:srgbClr val="5C5D60"/>
                </a:solidFill>
                <a:latin typeface="Gill Sans MT"/>
                <a:cs typeface="Gill Sans MT"/>
              </a:rPr>
              <a:t>Contract Documents</a:t>
            </a:r>
            <a:endParaRPr lang="en-US" spc="-15" dirty="0">
              <a:solidFill>
                <a:srgbClr val="5C5D60"/>
              </a:solidFill>
              <a:latin typeface="Gill Sans MT"/>
              <a:cs typeface="Gill Sans MT"/>
            </a:endParaRPr>
          </a:p>
          <a:p>
            <a:pPr marL="1212850" lvl="2" indent="-342900">
              <a:spcBef>
                <a:spcPts val="480"/>
              </a:spcBef>
              <a:buFont typeface="Wingdings" panose="05000000000000000000" pitchFamily="2" charset="2"/>
              <a:buChar char="§"/>
              <a:tabLst>
                <a:tab pos="756920" algn="l"/>
              </a:tabLst>
            </a:pPr>
            <a:r>
              <a:rPr lang="en-US" spc="-15" dirty="0" smtClean="0">
                <a:solidFill>
                  <a:srgbClr val="5C5D60"/>
                </a:solidFill>
                <a:latin typeface="Gill Sans MT"/>
                <a:cs typeface="Gill Sans MT"/>
              </a:rPr>
              <a:t>Negotiation </a:t>
            </a:r>
            <a:r>
              <a:rPr lang="en-US" spc="-15" dirty="0">
                <a:solidFill>
                  <a:srgbClr val="5C5D60"/>
                </a:solidFill>
                <a:latin typeface="Gill Sans MT"/>
                <a:cs typeface="Gill Sans MT"/>
              </a:rPr>
              <a:t>can/will take place with best value Contractor</a:t>
            </a:r>
          </a:p>
          <a:p>
            <a:pPr marL="756285" lvl="1" indent="-286385">
              <a:spcBef>
                <a:spcPts val="480"/>
              </a:spcBef>
              <a:buFont typeface="Arial"/>
              <a:buChar char="–"/>
              <a:tabLst>
                <a:tab pos="756920" algn="l"/>
              </a:tabLst>
            </a:pPr>
            <a:r>
              <a:rPr lang="en-US" sz="2400" dirty="0" smtClean="0">
                <a:solidFill>
                  <a:srgbClr val="5C5D60"/>
                </a:solidFill>
                <a:latin typeface="Gill Sans MT"/>
                <a:cs typeface="Gill Sans MT"/>
              </a:rPr>
              <a:t>Quality</a:t>
            </a:r>
            <a:r>
              <a:rPr lang="en-US" sz="2400" spc="-20" dirty="0" smtClean="0">
                <a:solidFill>
                  <a:srgbClr val="5C5D60"/>
                </a:solidFill>
                <a:latin typeface="Gill Sans MT"/>
                <a:cs typeface="Gill Sans MT"/>
              </a:rPr>
              <a:t> </a:t>
            </a:r>
            <a:r>
              <a:rPr lang="en-US" sz="2400" dirty="0">
                <a:solidFill>
                  <a:srgbClr val="5C5D60"/>
                </a:solidFill>
                <a:latin typeface="Gill Sans MT"/>
                <a:cs typeface="Gill Sans MT"/>
              </a:rPr>
              <a:t>Management</a:t>
            </a:r>
            <a:r>
              <a:rPr lang="en-US" sz="2400" spc="-25" dirty="0">
                <a:solidFill>
                  <a:srgbClr val="5C5D60"/>
                </a:solidFill>
                <a:latin typeface="Gill Sans MT"/>
                <a:cs typeface="Gill Sans MT"/>
              </a:rPr>
              <a:t> </a:t>
            </a:r>
            <a:r>
              <a:rPr lang="en-US" sz="2400" spc="-5" dirty="0">
                <a:solidFill>
                  <a:srgbClr val="5C5D60"/>
                </a:solidFill>
                <a:latin typeface="Gill Sans MT"/>
                <a:cs typeface="Gill Sans MT"/>
              </a:rPr>
              <a:t>Plan</a:t>
            </a:r>
            <a:r>
              <a:rPr lang="en-US" sz="2400" spc="-15" dirty="0">
                <a:solidFill>
                  <a:srgbClr val="5C5D60"/>
                </a:solidFill>
                <a:latin typeface="Gill Sans MT"/>
                <a:cs typeface="Gill Sans MT"/>
              </a:rPr>
              <a:t> </a:t>
            </a:r>
            <a:r>
              <a:rPr lang="en-US" sz="2400" dirty="0">
                <a:solidFill>
                  <a:srgbClr val="5C5D60"/>
                </a:solidFill>
                <a:latin typeface="Gill Sans MT"/>
                <a:cs typeface="Gill Sans MT"/>
              </a:rPr>
              <a:t>including</a:t>
            </a:r>
            <a:r>
              <a:rPr lang="en-US" sz="2400" spc="-35" dirty="0">
                <a:solidFill>
                  <a:srgbClr val="5C5D60"/>
                </a:solidFill>
                <a:latin typeface="Gill Sans MT"/>
                <a:cs typeface="Gill Sans MT"/>
              </a:rPr>
              <a:t> </a:t>
            </a:r>
            <a:r>
              <a:rPr lang="en-US" sz="2400" spc="-5" dirty="0">
                <a:solidFill>
                  <a:srgbClr val="5C5D60"/>
                </a:solidFill>
                <a:latin typeface="Gill Sans MT"/>
                <a:cs typeface="Gill Sans MT"/>
              </a:rPr>
              <a:t>subcontractor</a:t>
            </a:r>
            <a:r>
              <a:rPr lang="en-US" sz="2400" spc="-30" dirty="0">
                <a:solidFill>
                  <a:srgbClr val="5C5D60"/>
                </a:solidFill>
                <a:latin typeface="Gill Sans MT"/>
                <a:cs typeface="Gill Sans MT"/>
              </a:rPr>
              <a:t> </a:t>
            </a:r>
            <a:r>
              <a:rPr lang="en-US" sz="2400" spc="-10" dirty="0">
                <a:solidFill>
                  <a:srgbClr val="5C5D60"/>
                </a:solidFill>
                <a:latin typeface="Gill Sans MT"/>
                <a:cs typeface="Gill Sans MT"/>
              </a:rPr>
              <a:t>oversight,</a:t>
            </a:r>
            <a:r>
              <a:rPr lang="en-US" sz="2400" spc="-235" dirty="0">
                <a:solidFill>
                  <a:srgbClr val="5C5D60"/>
                </a:solidFill>
                <a:latin typeface="Gill Sans MT"/>
                <a:cs typeface="Gill Sans MT"/>
              </a:rPr>
              <a:t> </a:t>
            </a:r>
            <a:r>
              <a:rPr lang="en-US" sz="2400" dirty="0">
                <a:solidFill>
                  <a:srgbClr val="5C5D60"/>
                </a:solidFill>
                <a:latin typeface="Gill Sans MT"/>
                <a:cs typeface="Gill Sans MT"/>
              </a:rPr>
              <a:t>QA/QC,</a:t>
            </a:r>
            <a:r>
              <a:rPr lang="en-US" sz="2400" spc="-185" dirty="0">
                <a:solidFill>
                  <a:srgbClr val="5C5D60"/>
                </a:solidFill>
                <a:latin typeface="Gill Sans MT"/>
                <a:cs typeface="Gill Sans MT"/>
              </a:rPr>
              <a:t> </a:t>
            </a:r>
            <a:r>
              <a:rPr lang="en-US" sz="2400" spc="5" dirty="0">
                <a:solidFill>
                  <a:srgbClr val="5C5D60"/>
                </a:solidFill>
                <a:latin typeface="Gill Sans MT"/>
                <a:cs typeface="Gill Sans MT"/>
              </a:rPr>
              <a:t>etc.</a:t>
            </a:r>
            <a:endParaRPr lang="en-US" sz="2400" dirty="0">
              <a:latin typeface="Gill Sans MT"/>
              <a:cs typeface="Gill Sans MT"/>
            </a:endParaRPr>
          </a:p>
          <a:p>
            <a:endParaRPr lang="en-US" dirty="0"/>
          </a:p>
        </p:txBody>
      </p:sp>
      <p:sp>
        <p:nvSpPr>
          <p:cNvPr id="4" name="Subtitle 3"/>
          <p:cNvSpPr>
            <a:spLocks noGrp="1"/>
          </p:cNvSpPr>
          <p:nvPr>
            <p:ph type="subTitle" idx="13"/>
          </p:nvPr>
        </p:nvSpPr>
        <p:spPr/>
        <p:txBody>
          <a:bodyPr>
            <a:normAutofit lnSpcReduction="10000"/>
          </a:bodyPr>
          <a:lstStyle/>
          <a:p>
            <a:r>
              <a:rPr lang="en-US" dirty="0"/>
              <a:t>Project Approach including Delivery Schedule (15 points)</a:t>
            </a:r>
          </a:p>
        </p:txBody>
      </p:sp>
    </p:spTree>
    <p:extLst>
      <p:ext uri="{BB962C8B-B14F-4D97-AF65-F5344CB8AC3E}">
        <p14:creationId xmlns:p14="http://schemas.microsoft.com/office/powerpoint/2010/main" val="3304104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a:xfrm>
            <a:off x="539259" y="1423164"/>
            <a:ext cx="11652741" cy="4517382"/>
          </a:xfrm>
        </p:spPr>
        <p:txBody>
          <a:bodyPr/>
          <a:lstStyle/>
          <a:p>
            <a:pPr marL="355600">
              <a:spcBef>
                <a:spcPts val="560"/>
              </a:spcBef>
              <a:buFont typeface="Arial"/>
              <a:buChar char="•"/>
              <a:tabLst>
                <a:tab pos="355600" algn="l"/>
              </a:tabLst>
            </a:pPr>
            <a:r>
              <a:rPr lang="en-US" sz="2800" spc="-15" dirty="0" smtClean="0">
                <a:solidFill>
                  <a:srgbClr val="5C5D60"/>
                </a:solidFill>
                <a:latin typeface="Gill Sans MT"/>
                <a:cs typeface="Gill Sans MT"/>
              </a:rPr>
              <a:t>Project </a:t>
            </a:r>
            <a:r>
              <a:rPr lang="en-US" sz="2800" spc="5" dirty="0">
                <a:solidFill>
                  <a:srgbClr val="5C5D60"/>
                </a:solidFill>
                <a:latin typeface="Gill Sans MT"/>
                <a:cs typeface="Gill Sans MT"/>
              </a:rPr>
              <a:t>Schedule, </a:t>
            </a:r>
            <a:r>
              <a:rPr lang="en-US" sz="2800" spc="5" dirty="0" smtClean="0">
                <a:solidFill>
                  <a:srgbClr val="5C5D60"/>
                </a:solidFill>
                <a:latin typeface="Gill Sans MT"/>
                <a:cs typeface="Gill Sans MT"/>
              </a:rPr>
              <a:t>P</a:t>
            </a:r>
            <a:r>
              <a:rPr lang="en-US" sz="2800" spc="-15" dirty="0" smtClean="0">
                <a:solidFill>
                  <a:srgbClr val="5C5D60"/>
                </a:solidFill>
                <a:latin typeface="Gill Sans MT"/>
                <a:cs typeface="Gill Sans MT"/>
              </a:rPr>
              <a:t>rocurement </a:t>
            </a:r>
            <a:r>
              <a:rPr lang="en-US" sz="2800" spc="-5" dirty="0">
                <a:solidFill>
                  <a:srgbClr val="5C5D60"/>
                </a:solidFill>
                <a:latin typeface="Gill Sans MT"/>
                <a:cs typeface="Gill Sans MT"/>
              </a:rPr>
              <a:t>of </a:t>
            </a:r>
            <a:r>
              <a:rPr lang="en-US" sz="2800" spc="-5" dirty="0" smtClean="0">
                <a:solidFill>
                  <a:srgbClr val="5C5D60"/>
                </a:solidFill>
                <a:latin typeface="Gill Sans MT"/>
                <a:cs typeface="Gill Sans MT"/>
              </a:rPr>
              <a:t>Long-lead </a:t>
            </a:r>
            <a:r>
              <a:rPr lang="en-US" sz="2800" spc="-5" dirty="0">
                <a:solidFill>
                  <a:srgbClr val="5C5D60"/>
                </a:solidFill>
                <a:latin typeface="Gill Sans MT"/>
                <a:cs typeface="Gill Sans MT"/>
              </a:rPr>
              <a:t>I</a:t>
            </a:r>
            <a:r>
              <a:rPr lang="en-US" sz="2800" spc="-5" dirty="0" smtClean="0">
                <a:solidFill>
                  <a:srgbClr val="5C5D60"/>
                </a:solidFill>
                <a:latin typeface="Gill Sans MT"/>
                <a:cs typeface="Gill Sans MT"/>
              </a:rPr>
              <a:t>tems</a:t>
            </a:r>
            <a:r>
              <a:rPr lang="en-US" sz="2800" spc="-5" dirty="0">
                <a:solidFill>
                  <a:srgbClr val="5C5D60"/>
                </a:solidFill>
                <a:latin typeface="Gill Sans MT"/>
                <a:cs typeface="Gill Sans MT"/>
              </a:rPr>
              <a:t>, </a:t>
            </a:r>
            <a:r>
              <a:rPr lang="en-US" sz="2800" spc="-5" dirty="0" smtClean="0">
                <a:solidFill>
                  <a:srgbClr val="5C5D60"/>
                </a:solidFill>
                <a:latin typeface="Gill Sans MT"/>
                <a:cs typeface="Gill Sans MT"/>
              </a:rPr>
              <a:t>&amp; </a:t>
            </a:r>
            <a:r>
              <a:rPr lang="en-US" sz="2800" spc="-10" dirty="0">
                <a:solidFill>
                  <a:srgbClr val="5C5D60"/>
                </a:solidFill>
                <a:latin typeface="Gill Sans MT"/>
                <a:cs typeface="Gill Sans MT"/>
              </a:rPr>
              <a:t>U</a:t>
            </a:r>
            <a:r>
              <a:rPr lang="en-US" sz="2800" spc="-10" dirty="0" smtClean="0">
                <a:solidFill>
                  <a:srgbClr val="5C5D60"/>
                </a:solidFill>
                <a:latin typeface="Gill Sans MT"/>
                <a:cs typeface="Gill Sans MT"/>
              </a:rPr>
              <a:t>nforeseen </a:t>
            </a:r>
            <a:r>
              <a:rPr lang="en-US" sz="2800" spc="-5" dirty="0">
                <a:solidFill>
                  <a:srgbClr val="5C5D60"/>
                </a:solidFill>
                <a:latin typeface="Gill Sans MT"/>
                <a:cs typeface="Gill Sans MT"/>
              </a:rPr>
              <a:t>C</a:t>
            </a:r>
            <a:r>
              <a:rPr lang="en-US" sz="2800" spc="-5" dirty="0" smtClean="0">
                <a:solidFill>
                  <a:srgbClr val="5C5D60"/>
                </a:solidFill>
                <a:latin typeface="Gill Sans MT"/>
                <a:cs typeface="Gill Sans MT"/>
              </a:rPr>
              <a:t>onditions</a:t>
            </a:r>
            <a:endParaRPr lang="en-US" sz="2800" dirty="0">
              <a:latin typeface="Gill Sans MT"/>
              <a:cs typeface="Gill Sans MT"/>
            </a:endParaRPr>
          </a:p>
          <a:p>
            <a:pPr marL="756285" lvl="1" indent="-286385">
              <a:spcBef>
                <a:spcPts val="495"/>
              </a:spcBef>
              <a:buFont typeface="Arial"/>
              <a:buChar char="–"/>
              <a:tabLst>
                <a:tab pos="756920" algn="l"/>
              </a:tabLst>
            </a:pPr>
            <a:r>
              <a:rPr lang="en-US" sz="2400" spc="-5" dirty="0">
                <a:solidFill>
                  <a:srgbClr val="5C5D60"/>
                </a:solidFill>
                <a:latin typeface="Gill Sans MT"/>
                <a:cs typeface="Gill Sans MT"/>
              </a:rPr>
              <a:t>Critical </a:t>
            </a:r>
            <a:r>
              <a:rPr lang="en-US" sz="2400" dirty="0">
                <a:solidFill>
                  <a:srgbClr val="5C5D60"/>
                </a:solidFill>
                <a:latin typeface="Gill Sans MT"/>
                <a:cs typeface="Gill Sans MT"/>
              </a:rPr>
              <a:t>path method </a:t>
            </a:r>
            <a:r>
              <a:rPr lang="en-US" sz="2400" spc="-5" dirty="0">
                <a:solidFill>
                  <a:srgbClr val="5C5D60"/>
                </a:solidFill>
                <a:latin typeface="Gill Sans MT"/>
                <a:cs typeface="Gill Sans MT"/>
              </a:rPr>
              <a:t>(CPM) </a:t>
            </a:r>
            <a:r>
              <a:rPr lang="en-US" sz="2400" dirty="0">
                <a:solidFill>
                  <a:srgbClr val="5C5D60"/>
                </a:solidFill>
                <a:latin typeface="Gill Sans MT"/>
                <a:cs typeface="Gill Sans MT"/>
              </a:rPr>
              <a:t>schedule </a:t>
            </a:r>
            <a:r>
              <a:rPr lang="en-US" sz="2400" spc="-15" dirty="0">
                <a:solidFill>
                  <a:srgbClr val="5C5D60"/>
                </a:solidFill>
                <a:latin typeface="Gill Sans MT"/>
                <a:cs typeface="Gill Sans MT"/>
              </a:rPr>
              <a:t>Primavera </a:t>
            </a:r>
            <a:r>
              <a:rPr lang="en-US" sz="2400" spc="-5" dirty="0">
                <a:solidFill>
                  <a:srgbClr val="5C5D60"/>
                </a:solidFill>
                <a:latin typeface="Gill Sans MT"/>
                <a:cs typeface="Gill Sans MT"/>
              </a:rPr>
              <a:t>or </a:t>
            </a:r>
            <a:r>
              <a:rPr lang="en-US" sz="2400" spc="-10" dirty="0">
                <a:solidFill>
                  <a:srgbClr val="5C5D60"/>
                </a:solidFill>
                <a:latin typeface="Gill Sans MT"/>
                <a:cs typeface="Gill Sans MT"/>
              </a:rPr>
              <a:t>Microsoft</a:t>
            </a:r>
            <a:r>
              <a:rPr lang="en-US" sz="2400" spc="-110" dirty="0">
                <a:solidFill>
                  <a:srgbClr val="5C5D60"/>
                </a:solidFill>
                <a:latin typeface="Gill Sans MT"/>
                <a:cs typeface="Gill Sans MT"/>
              </a:rPr>
              <a:t> </a:t>
            </a:r>
            <a:r>
              <a:rPr lang="en-US" sz="2400" spc="-10" dirty="0" smtClean="0">
                <a:solidFill>
                  <a:srgbClr val="5C5D60"/>
                </a:solidFill>
                <a:latin typeface="Gill Sans MT"/>
                <a:cs typeface="Gill Sans MT"/>
              </a:rPr>
              <a:t>project</a:t>
            </a:r>
            <a:r>
              <a:rPr lang="en-US" sz="2400" dirty="0">
                <a:latin typeface="Gill Sans MT"/>
                <a:cs typeface="Gill Sans MT"/>
              </a:rPr>
              <a:t> </a:t>
            </a:r>
            <a:r>
              <a:rPr lang="en-US" sz="2400" dirty="0" smtClean="0">
                <a:latin typeface="Gill Sans MT"/>
                <a:cs typeface="Gill Sans MT"/>
              </a:rPr>
              <a:t>- </a:t>
            </a:r>
            <a:r>
              <a:rPr lang="en-US" sz="2400" spc="-5" dirty="0" smtClean="0">
                <a:solidFill>
                  <a:srgbClr val="5C5D60"/>
                </a:solidFill>
                <a:latin typeface="Gill Sans MT"/>
                <a:cs typeface="Gill Sans MT"/>
              </a:rPr>
              <a:t>Assume </a:t>
            </a:r>
            <a:r>
              <a:rPr lang="en-US" sz="2400" spc="-5" dirty="0">
                <a:solidFill>
                  <a:srgbClr val="5C5D60"/>
                </a:solidFill>
                <a:latin typeface="Gill Sans MT"/>
                <a:cs typeface="Gill Sans MT"/>
              </a:rPr>
              <a:t>NTP of </a:t>
            </a:r>
            <a:r>
              <a:rPr lang="en-US" sz="2400" spc="-5" dirty="0" smtClean="0">
                <a:solidFill>
                  <a:srgbClr val="5C5D60"/>
                </a:solidFill>
                <a:latin typeface="Gill Sans MT"/>
                <a:cs typeface="Gill Sans MT"/>
              </a:rPr>
              <a:t>January 4</a:t>
            </a:r>
            <a:r>
              <a:rPr lang="en-US" sz="2400" spc="-5" dirty="0">
                <a:solidFill>
                  <a:srgbClr val="5C5D60"/>
                </a:solidFill>
                <a:latin typeface="Gill Sans MT"/>
                <a:cs typeface="Gill Sans MT"/>
              </a:rPr>
              <a:t>, </a:t>
            </a:r>
            <a:r>
              <a:rPr lang="en-US" sz="2400" spc="-5" dirty="0" smtClean="0">
                <a:solidFill>
                  <a:srgbClr val="5C5D60"/>
                </a:solidFill>
                <a:latin typeface="Gill Sans MT"/>
                <a:cs typeface="Gill Sans MT"/>
              </a:rPr>
              <a:t>2021.</a:t>
            </a:r>
            <a:endParaRPr lang="en-US" sz="2400" dirty="0">
              <a:latin typeface="Gill Sans MT"/>
              <a:cs typeface="Gill Sans MT"/>
            </a:endParaRPr>
          </a:p>
          <a:p>
            <a:pPr marL="756285" lvl="1" indent="-286385">
              <a:spcBef>
                <a:spcPts val="459"/>
              </a:spcBef>
              <a:buFont typeface="Arial"/>
              <a:buChar char="–"/>
              <a:tabLst>
                <a:tab pos="756920" algn="l"/>
              </a:tabLst>
            </a:pPr>
            <a:r>
              <a:rPr lang="en-US" sz="2400" spc="-10" dirty="0" smtClean="0">
                <a:solidFill>
                  <a:srgbClr val="5C5D60"/>
                </a:solidFill>
                <a:latin typeface="Gill Sans MT"/>
                <a:cs typeface="Gill Sans MT"/>
              </a:rPr>
              <a:t>Describe the approach </a:t>
            </a:r>
            <a:r>
              <a:rPr lang="en-US" sz="2400" dirty="0">
                <a:solidFill>
                  <a:srgbClr val="5C5D60"/>
                </a:solidFill>
                <a:latin typeface="Gill Sans MT"/>
                <a:cs typeface="Gill Sans MT"/>
              </a:rPr>
              <a:t>to </a:t>
            </a:r>
            <a:r>
              <a:rPr lang="en-US" sz="2400" spc="-15" dirty="0">
                <a:solidFill>
                  <a:srgbClr val="5C5D60"/>
                </a:solidFill>
                <a:latin typeface="Gill Sans MT"/>
                <a:cs typeface="Gill Sans MT"/>
              </a:rPr>
              <a:t>procure </a:t>
            </a:r>
            <a:r>
              <a:rPr lang="en-US" sz="2400" dirty="0">
                <a:solidFill>
                  <a:srgbClr val="5C5D60"/>
                </a:solidFill>
                <a:latin typeface="Gill Sans MT"/>
                <a:cs typeface="Gill Sans MT"/>
              </a:rPr>
              <a:t>long-lead</a:t>
            </a:r>
            <a:r>
              <a:rPr lang="en-US" sz="2400" spc="-150" dirty="0">
                <a:solidFill>
                  <a:srgbClr val="5C5D60"/>
                </a:solidFill>
                <a:latin typeface="Gill Sans MT"/>
                <a:cs typeface="Gill Sans MT"/>
              </a:rPr>
              <a:t> </a:t>
            </a:r>
            <a:r>
              <a:rPr lang="en-US" sz="2400" dirty="0">
                <a:solidFill>
                  <a:srgbClr val="5C5D60"/>
                </a:solidFill>
                <a:latin typeface="Gill Sans MT"/>
                <a:cs typeface="Gill Sans MT"/>
              </a:rPr>
              <a:t>items</a:t>
            </a:r>
            <a:endParaRPr lang="en-US" sz="2400" dirty="0">
              <a:latin typeface="Gill Sans MT"/>
              <a:cs typeface="Gill Sans MT"/>
            </a:endParaRPr>
          </a:p>
          <a:p>
            <a:pPr marL="756285" lvl="1" indent="-286385">
              <a:spcBef>
                <a:spcPts val="480"/>
              </a:spcBef>
              <a:buFont typeface="Arial"/>
              <a:buChar char="–"/>
              <a:tabLst>
                <a:tab pos="756920" algn="l"/>
              </a:tabLst>
            </a:pPr>
            <a:r>
              <a:rPr lang="en-US" sz="2400" dirty="0">
                <a:solidFill>
                  <a:srgbClr val="5C5D60"/>
                </a:solidFill>
                <a:latin typeface="Gill Sans MT"/>
                <a:cs typeface="Gill Sans MT"/>
              </a:rPr>
              <a:t>List and </a:t>
            </a:r>
            <a:r>
              <a:rPr lang="en-US" sz="2400" spc="-5" dirty="0">
                <a:solidFill>
                  <a:srgbClr val="5C5D60"/>
                </a:solidFill>
                <a:latin typeface="Gill Sans MT"/>
                <a:cs typeface="Gill Sans MT"/>
              </a:rPr>
              <a:t>describe </a:t>
            </a:r>
            <a:r>
              <a:rPr lang="en-US" sz="2400" dirty="0">
                <a:solidFill>
                  <a:srgbClr val="5C5D60"/>
                </a:solidFill>
                <a:latin typeface="Gill Sans MT"/>
                <a:cs typeface="Gill Sans MT"/>
              </a:rPr>
              <a:t>prior instances </a:t>
            </a:r>
            <a:r>
              <a:rPr lang="en-US" sz="2400" spc="-5" dirty="0">
                <a:solidFill>
                  <a:srgbClr val="5C5D60"/>
                </a:solidFill>
                <a:latin typeface="Gill Sans MT"/>
                <a:cs typeface="Gill Sans MT"/>
              </a:rPr>
              <a:t>of unforeseen</a:t>
            </a:r>
            <a:r>
              <a:rPr lang="en-US" sz="2400" spc="-170" dirty="0">
                <a:solidFill>
                  <a:srgbClr val="5C5D60"/>
                </a:solidFill>
                <a:latin typeface="Gill Sans MT"/>
                <a:cs typeface="Gill Sans MT"/>
              </a:rPr>
              <a:t> </a:t>
            </a:r>
            <a:r>
              <a:rPr lang="en-US" sz="2400" dirty="0">
                <a:solidFill>
                  <a:srgbClr val="5C5D60"/>
                </a:solidFill>
                <a:latin typeface="Gill Sans MT"/>
                <a:cs typeface="Gill Sans MT"/>
              </a:rPr>
              <a:t>conditions</a:t>
            </a:r>
            <a:endParaRPr lang="en-US" sz="2400" dirty="0">
              <a:latin typeface="Gill Sans MT"/>
              <a:cs typeface="Gill Sans MT"/>
            </a:endParaRPr>
          </a:p>
          <a:p>
            <a:pPr marL="756285" lvl="1" indent="-286385">
              <a:spcBef>
                <a:spcPts val="480"/>
              </a:spcBef>
              <a:buFont typeface="Arial"/>
              <a:buChar char="–"/>
              <a:tabLst>
                <a:tab pos="756920" algn="l"/>
              </a:tabLst>
            </a:pPr>
            <a:r>
              <a:rPr lang="en-US" sz="2400" spc="-10" dirty="0">
                <a:solidFill>
                  <a:srgbClr val="5C5D60"/>
                </a:solidFill>
                <a:latin typeface="Gill Sans MT"/>
                <a:cs typeface="Gill Sans MT"/>
              </a:rPr>
              <a:t>Approach for </a:t>
            </a:r>
            <a:r>
              <a:rPr lang="en-US" sz="2400" spc="-5" dirty="0">
                <a:solidFill>
                  <a:srgbClr val="5C5D60"/>
                </a:solidFill>
                <a:latin typeface="Gill Sans MT"/>
                <a:cs typeface="Gill Sans MT"/>
              </a:rPr>
              <a:t>mitigating </a:t>
            </a:r>
            <a:r>
              <a:rPr lang="en-US" sz="2400" dirty="0">
                <a:solidFill>
                  <a:srgbClr val="5C5D60"/>
                </a:solidFill>
                <a:latin typeface="Gill Sans MT"/>
                <a:cs typeface="Gill Sans MT"/>
              </a:rPr>
              <a:t>and managing </a:t>
            </a:r>
            <a:r>
              <a:rPr lang="en-US" sz="2400" spc="-5" dirty="0">
                <a:solidFill>
                  <a:srgbClr val="5C5D60"/>
                </a:solidFill>
                <a:latin typeface="Gill Sans MT"/>
                <a:cs typeface="Gill Sans MT"/>
              </a:rPr>
              <a:t>unforeseen conditions on </a:t>
            </a:r>
            <a:r>
              <a:rPr lang="en-US" sz="2400" dirty="0">
                <a:solidFill>
                  <a:srgbClr val="5C5D60"/>
                </a:solidFill>
                <a:latin typeface="Gill Sans MT"/>
                <a:cs typeface="Gill Sans MT"/>
              </a:rPr>
              <a:t>this</a:t>
            </a:r>
            <a:r>
              <a:rPr lang="en-US" sz="2400" spc="-145" dirty="0">
                <a:solidFill>
                  <a:srgbClr val="5C5D60"/>
                </a:solidFill>
                <a:latin typeface="Gill Sans MT"/>
                <a:cs typeface="Gill Sans MT"/>
              </a:rPr>
              <a:t> </a:t>
            </a:r>
            <a:r>
              <a:rPr lang="en-US" sz="2400" spc="-10" dirty="0">
                <a:solidFill>
                  <a:srgbClr val="5C5D60"/>
                </a:solidFill>
                <a:latin typeface="Gill Sans MT"/>
                <a:cs typeface="Gill Sans MT"/>
              </a:rPr>
              <a:t>project</a:t>
            </a:r>
            <a:endParaRPr lang="en-US" sz="2400" dirty="0">
              <a:latin typeface="Gill Sans MT"/>
              <a:cs typeface="Gill Sans MT"/>
            </a:endParaRPr>
          </a:p>
          <a:p>
            <a:endParaRPr lang="en-US" dirty="0"/>
          </a:p>
        </p:txBody>
      </p:sp>
      <p:sp>
        <p:nvSpPr>
          <p:cNvPr id="4" name="Subtitle 3"/>
          <p:cNvSpPr>
            <a:spLocks noGrp="1"/>
          </p:cNvSpPr>
          <p:nvPr>
            <p:ph type="subTitle" idx="13"/>
          </p:nvPr>
        </p:nvSpPr>
        <p:spPr/>
        <p:txBody>
          <a:bodyPr>
            <a:normAutofit lnSpcReduction="10000"/>
          </a:bodyPr>
          <a:lstStyle/>
          <a:p>
            <a:r>
              <a:rPr lang="en-US" dirty="0"/>
              <a:t>Project Approach including Delivery </a:t>
            </a:r>
            <a:r>
              <a:rPr lang="en-US" dirty="0" smtClean="0"/>
              <a:t>Schedule</a:t>
            </a:r>
            <a:endParaRPr lang="en-US" dirty="0"/>
          </a:p>
        </p:txBody>
      </p:sp>
    </p:spTree>
    <p:extLst>
      <p:ext uri="{BB962C8B-B14F-4D97-AF65-F5344CB8AC3E}">
        <p14:creationId xmlns:p14="http://schemas.microsoft.com/office/powerpoint/2010/main" val="2115643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WebEx Meeting Information</a:t>
            </a:r>
            <a:endParaRPr lang="en-US" dirty="0"/>
          </a:p>
        </p:txBody>
      </p:sp>
      <p:sp>
        <p:nvSpPr>
          <p:cNvPr id="4" name="Content Placeholder 3"/>
          <p:cNvSpPr>
            <a:spLocks noGrp="1"/>
          </p:cNvSpPr>
          <p:nvPr>
            <p:ph idx="1"/>
          </p:nvPr>
        </p:nvSpPr>
        <p:spPr>
          <a:xfrm>
            <a:off x="0" y="950027"/>
            <a:ext cx="11389895" cy="5011295"/>
          </a:xfrm>
        </p:spPr>
        <p:txBody>
          <a:bodyPr/>
          <a:lstStyle/>
          <a:p>
            <a:r>
              <a:rPr lang="en-US" sz="2800" dirty="0" smtClean="0"/>
              <a:t>With the switch to an online WebEx meeting, attendees can:</a:t>
            </a:r>
          </a:p>
          <a:p>
            <a:pPr lvl="1"/>
            <a:r>
              <a:rPr lang="en-US" dirty="0" smtClean="0"/>
              <a:t>Access the presentation thru the WebEx link to follow along real-time</a:t>
            </a:r>
          </a:p>
          <a:p>
            <a:pPr lvl="1"/>
            <a:r>
              <a:rPr lang="en-US" dirty="0" smtClean="0"/>
              <a:t>Access </a:t>
            </a:r>
            <a:r>
              <a:rPr lang="en-US" dirty="0"/>
              <a:t>via phone and follow along with the PowerPoint posted on the SAWS web </a:t>
            </a:r>
            <a:r>
              <a:rPr lang="en-US" dirty="0" smtClean="0"/>
              <a:t>at: </a:t>
            </a:r>
            <a:r>
              <a:rPr lang="en-US" dirty="0">
                <a:hlinkClick r:id="rId3"/>
              </a:rPr>
              <a:t>https://apps.saws.org/business_center/contractsol/Drill.cfm?id=3865&amp;View=Yes</a:t>
            </a:r>
            <a:r>
              <a:rPr lang="en-US" dirty="0" smtClean="0">
                <a:solidFill>
                  <a:srgbClr val="FF0000"/>
                </a:solidFill>
              </a:rPr>
              <a:t> </a:t>
            </a:r>
          </a:p>
          <a:p>
            <a:pPr lvl="1"/>
            <a:r>
              <a:rPr lang="en-US" dirty="0"/>
              <a:t> Use the chat feature to ask questions, </a:t>
            </a:r>
            <a:r>
              <a:rPr lang="en-US" u="sng" dirty="0"/>
              <a:t>or</a:t>
            </a:r>
          </a:p>
          <a:p>
            <a:pPr lvl="1"/>
            <a:r>
              <a:rPr lang="en-US" dirty="0" smtClean="0"/>
              <a:t>Ask questions through email to </a:t>
            </a:r>
            <a:r>
              <a:rPr lang="en-US" dirty="0" smtClean="0">
                <a:hlinkClick r:id="rId4"/>
              </a:rPr>
              <a:t>roxanne.lockhart@saws.org</a:t>
            </a:r>
            <a:endParaRPr lang="en-US" dirty="0" smtClean="0"/>
          </a:p>
          <a:p>
            <a:pPr lvl="2"/>
            <a:r>
              <a:rPr lang="en-US" sz="2800" dirty="0" smtClean="0"/>
              <a:t>SAWS will read questions aloud  </a:t>
            </a:r>
          </a:p>
          <a:p>
            <a:r>
              <a:rPr lang="en-US" sz="2800" dirty="0"/>
              <a:t>Please mute your </a:t>
            </a:r>
            <a:r>
              <a:rPr lang="en-US" sz="2800" dirty="0" smtClean="0"/>
              <a:t>devices </a:t>
            </a:r>
            <a:r>
              <a:rPr lang="en-US" sz="2800" dirty="0"/>
              <a:t>during the meeting</a:t>
            </a:r>
          </a:p>
          <a:p>
            <a:pPr lvl="1"/>
            <a:endParaRPr lang="en-US" dirty="0"/>
          </a:p>
        </p:txBody>
      </p:sp>
    </p:spTree>
    <p:extLst>
      <p:ext uri="{BB962C8B-B14F-4D97-AF65-F5344CB8AC3E}">
        <p14:creationId xmlns:p14="http://schemas.microsoft.com/office/powerpoint/2010/main" val="3334216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p:txBody>
          <a:bodyPr/>
          <a:lstStyle/>
          <a:p>
            <a:pPr marL="414655" lvl="0">
              <a:spcBef>
                <a:spcPts val="840"/>
              </a:spcBef>
              <a:buFont typeface="Arial"/>
              <a:buChar char="•"/>
              <a:tabLst>
                <a:tab pos="415290" algn="l"/>
              </a:tabLst>
            </a:pPr>
            <a:r>
              <a:rPr lang="en-US" sz="2800" spc="-10" dirty="0">
                <a:solidFill>
                  <a:srgbClr val="5C5D60"/>
                </a:solidFill>
                <a:latin typeface="Gill Sans MT"/>
                <a:cs typeface="Gill Sans MT"/>
              </a:rPr>
              <a:t>Records </a:t>
            </a:r>
            <a:r>
              <a:rPr lang="en-US" sz="2800" spc="-5" dirty="0">
                <a:solidFill>
                  <a:srgbClr val="5C5D60"/>
                </a:solidFill>
                <a:latin typeface="Gill Sans MT"/>
                <a:cs typeface="Gill Sans MT"/>
              </a:rPr>
              <a:t>showing </a:t>
            </a:r>
            <a:r>
              <a:rPr lang="en-US" sz="2800" spc="-90" dirty="0">
                <a:solidFill>
                  <a:srgbClr val="5C5D60"/>
                </a:solidFill>
                <a:latin typeface="Gill Sans MT"/>
                <a:cs typeface="Gill Sans MT"/>
              </a:rPr>
              <a:t>Total </a:t>
            </a:r>
            <a:r>
              <a:rPr lang="en-US" sz="2800" spc="-10" dirty="0">
                <a:solidFill>
                  <a:srgbClr val="5C5D60"/>
                </a:solidFill>
                <a:latin typeface="Gill Sans MT"/>
                <a:cs typeface="Gill Sans MT"/>
              </a:rPr>
              <a:t>Recordable </a:t>
            </a:r>
            <a:r>
              <a:rPr lang="en-US" sz="2800" spc="-5" dirty="0">
                <a:solidFill>
                  <a:srgbClr val="5C5D60"/>
                </a:solidFill>
                <a:latin typeface="Gill Sans MT"/>
                <a:cs typeface="Gill Sans MT"/>
              </a:rPr>
              <a:t>Incident Rate (TRIR) past 5</a:t>
            </a:r>
            <a:r>
              <a:rPr lang="en-US" sz="2800" spc="-229" dirty="0">
                <a:solidFill>
                  <a:srgbClr val="5C5D60"/>
                </a:solidFill>
                <a:latin typeface="Gill Sans MT"/>
                <a:cs typeface="Gill Sans MT"/>
              </a:rPr>
              <a:t> </a:t>
            </a:r>
            <a:r>
              <a:rPr lang="en-US" sz="2800" spc="-20" dirty="0">
                <a:solidFill>
                  <a:srgbClr val="5C5D60"/>
                </a:solidFill>
                <a:latin typeface="Gill Sans MT"/>
                <a:cs typeface="Gill Sans MT"/>
              </a:rPr>
              <a:t>years</a:t>
            </a:r>
            <a:endParaRPr lang="en-US" sz="2800" dirty="0">
              <a:solidFill>
                <a:prstClr val="black"/>
              </a:solidFill>
              <a:latin typeface="Gill Sans MT"/>
              <a:cs typeface="Gill Sans MT"/>
            </a:endParaRPr>
          </a:p>
          <a:p>
            <a:pPr marL="414655" marR="5080" lvl="0">
              <a:spcBef>
                <a:spcPts val="670"/>
              </a:spcBef>
              <a:buFont typeface="Arial"/>
              <a:buChar char="•"/>
              <a:tabLst>
                <a:tab pos="415290" algn="l"/>
                <a:tab pos="1678305" algn="l"/>
                <a:tab pos="2957830" algn="l"/>
                <a:tab pos="4300855" algn="l"/>
                <a:tab pos="4939030" algn="l"/>
                <a:tab pos="6580505" algn="l"/>
                <a:tab pos="8348345" algn="l"/>
                <a:tab pos="10295890" algn="l"/>
              </a:tabLst>
            </a:pPr>
            <a:r>
              <a:rPr lang="en-US" sz="2800" spc="-5" dirty="0">
                <a:solidFill>
                  <a:srgbClr val="5C5D60"/>
                </a:solidFill>
                <a:latin typeface="Gill Sans MT"/>
                <a:cs typeface="Gill Sans MT"/>
              </a:rPr>
              <a:t>P</a:t>
            </a:r>
            <a:r>
              <a:rPr lang="en-US" sz="2800" spc="-85" dirty="0">
                <a:solidFill>
                  <a:srgbClr val="5C5D60"/>
                </a:solidFill>
                <a:latin typeface="Gill Sans MT"/>
                <a:cs typeface="Gill Sans MT"/>
              </a:rPr>
              <a:t>r</a:t>
            </a:r>
            <a:r>
              <a:rPr lang="en-US" sz="2800" spc="-25" dirty="0">
                <a:solidFill>
                  <a:srgbClr val="5C5D60"/>
                </a:solidFill>
                <a:latin typeface="Gill Sans MT"/>
                <a:cs typeface="Gill Sans MT"/>
              </a:rPr>
              <a:t>o</a:t>
            </a:r>
            <a:r>
              <a:rPr lang="en-US" sz="2800" spc="-5" dirty="0">
                <a:solidFill>
                  <a:srgbClr val="5C5D60"/>
                </a:solidFill>
                <a:latin typeface="Gill Sans MT"/>
                <a:cs typeface="Gill Sans MT"/>
              </a:rPr>
              <a:t>vide</a:t>
            </a:r>
            <a:r>
              <a:rPr lang="en-US" sz="2800" dirty="0">
                <a:solidFill>
                  <a:srgbClr val="5C5D60"/>
                </a:solidFill>
                <a:latin typeface="Times New Roman"/>
                <a:cs typeface="Times New Roman"/>
              </a:rPr>
              <a:t>	</a:t>
            </a:r>
            <a:r>
              <a:rPr lang="en-US" sz="2800" spc="-70" dirty="0">
                <a:solidFill>
                  <a:srgbClr val="5C5D60"/>
                </a:solidFill>
                <a:latin typeface="Gill Sans MT"/>
                <a:cs typeface="Gill Sans MT"/>
              </a:rPr>
              <a:t>r</a:t>
            </a:r>
            <a:r>
              <a:rPr lang="en-US" sz="2800" dirty="0">
                <a:solidFill>
                  <a:srgbClr val="5C5D60"/>
                </a:solidFill>
                <a:latin typeface="Gill Sans MT"/>
                <a:cs typeface="Gill Sans MT"/>
              </a:rPr>
              <a:t>e</a:t>
            </a:r>
            <a:r>
              <a:rPr lang="en-US" sz="2800" spc="-10" dirty="0">
                <a:solidFill>
                  <a:srgbClr val="5C5D60"/>
                </a:solidFill>
                <a:latin typeface="Gill Sans MT"/>
                <a:cs typeface="Gill Sans MT"/>
              </a:rPr>
              <a:t>c</a:t>
            </a:r>
            <a:r>
              <a:rPr lang="en-US" sz="2800" dirty="0">
                <a:solidFill>
                  <a:srgbClr val="5C5D60"/>
                </a:solidFill>
                <a:latin typeface="Gill Sans MT"/>
                <a:cs typeface="Gill Sans MT"/>
              </a:rPr>
              <a:t>o</a:t>
            </a:r>
            <a:r>
              <a:rPr lang="en-US" sz="2800" spc="-60" dirty="0">
                <a:solidFill>
                  <a:srgbClr val="5C5D60"/>
                </a:solidFill>
                <a:latin typeface="Gill Sans MT"/>
                <a:cs typeface="Gill Sans MT"/>
              </a:rPr>
              <a:t>r</a:t>
            </a:r>
            <a:r>
              <a:rPr lang="en-US" sz="2800" spc="-5" dirty="0">
                <a:solidFill>
                  <a:srgbClr val="5C5D60"/>
                </a:solidFill>
                <a:latin typeface="Gill Sans MT"/>
                <a:cs typeface="Gill Sans MT"/>
              </a:rPr>
              <a:t>ds</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s</a:t>
            </a:r>
            <a:r>
              <a:rPr lang="en-US" sz="2800" spc="-15" dirty="0">
                <a:solidFill>
                  <a:srgbClr val="5C5D60"/>
                </a:solidFill>
                <a:latin typeface="Gill Sans MT"/>
                <a:cs typeface="Gill Sans MT"/>
              </a:rPr>
              <a:t>h</a:t>
            </a:r>
            <a:r>
              <a:rPr lang="en-US" sz="2800" spc="-25" dirty="0">
                <a:solidFill>
                  <a:srgbClr val="5C5D60"/>
                </a:solidFill>
                <a:latin typeface="Gill Sans MT"/>
                <a:cs typeface="Gill Sans MT"/>
              </a:rPr>
              <a:t>o</a:t>
            </a:r>
            <a:r>
              <a:rPr lang="en-US" sz="2800" dirty="0">
                <a:solidFill>
                  <a:srgbClr val="5C5D60"/>
                </a:solidFill>
                <a:latin typeface="Gill Sans MT"/>
                <a:cs typeface="Gill Sans MT"/>
              </a:rPr>
              <a:t>w</a:t>
            </a:r>
            <a:r>
              <a:rPr lang="en-US" sz="2800" spc="-10" dirty="0">
                <a:solidFill>
                  <a:srgbClr val="5C5D60"/>
                </a:solidFill>
                <a:latin typeface="Gill Sans MT"/>
                <a:cs typeface="Gill Sans MT"/>
              </a:rPr>
              <a:t>i</a:t>
            </a:r>
            <a:r>
              <a:rPr lang="en-US" sz="2800" dirty="0">
                <a:solidFill>
                  <a:srgbClr val="5C5D60"/>
                </a:solidFill>
                <a:latin typeface="Gill Sans MT"/>
                <a:cs typeface="Gill Sans MT"/>
              </a:rPr>
              <a:t>n</a:t>
            </a:r>
            <a:r>
              <a:rPr lang="en-US" sz="2800" spc="-5" dirty="0">
                <a:solidFill>
                  <a:srgbClr val="5C5D60"/>
                </a:solidFill>
                <a:latin typeface="Gill Sans MT"/>
                <a:cs typeface="Gill Sans MT"/>
              </a:rPr>
              <a:t>g</a:t>
            </a:r>
            <a:r>
              <a:rPr lang="en-US" sz="2800" dirty="0">
                <a:solidFill>
                  <a:srgbClr val="5C5D60"/>
                </a:solidFill>
                <a:latin typeface="Times New Roman"/>
                <a:cs typeface="Times New Roman"/>
              </a:rPr>
              <a:t>	</a:t>
            </a:r>
            <a:r>
              <a:rPr lang="en-US" sz="2800" dirty="0">
                <a:solidFill>
                  <a:srgbClr val="5C5D60"/>
                </a:solidFill>
                <a:latin typeface="Gill Sans MT"/>
                <a:cs typeface="Gill Sans MT"/>
              </a:rPr>
              <a:t>th</a:t>
            </a:r>
            <a:r>
              <a:rPr lang="en-US" sz="2800" spc="-5" dirty="0">
                <a:solidFill>
                  <a:srgbClr val="5C5D60"/>
                </a:solidFill>
                <a:latin typeface="Gill Sans MT"/>
                <a:cs typeface="Gill Sans MT"/>
              </a:rPr>
              <a:t>e</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c</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m</a:t>
            </a:r>
            <a:r>
              <a:rPr lang="en-US" sz="2800" dirty="0">
                <a:solidFill>
                  <a:srgbClr val="5C5D60"/>
                </a:solidFill>
                <a:latin typeface="Gill Sans MT"/>
                <a:cs typeface="Gill Sans MT"/>
              </a:rPr>
              <a:t>p</a:t>
            </a:r>
            <a:r>
              <a:rPr lang="en-US" sz="2800" spc="-15" dirty="0">
                <a:solidFill>
                  <a:srgbClr val="5C5D60"/>
                </a:solidFill>
                <a:latin typeface="Gill Sans MT"/>
                <a:cs typeface="Gill Sans MT"/>
              </a:rPr>
              <a:t>a</a:t>
            </a:r>
            <a:r>
              <a:rPr lang="en-US" sz="2800" spc="-60" dirty="0">
                <a:solidFill>
                  <a:srgbClr val="5C5D60"/>
                </a:solidFill>
                <a:latin typeface="Gill Sans MT"/>
                <a:cs typeface="Gill Sans MT"/>
              </a:rPr>
              <a:t>n</a:t>
            </a:r>
            <a:r>
              <a:rPr lang="en-US" sz="2800" spc="-10" dirty="0">
                <a:solidFill>
                  <a:srgbClr val="5C5D60"/>
                </a:solidFill>
                <a:latin typeface="Gill Sans MT"/>
                <a:cs typeface="Gill Sans MT"/>
              </a:rPr>
              <a:t>y</a:t>
            </a:r>
            <a:r>
              <a:rPr lang="en-US" sz="2800" spc="-225" dirty="0">
                <a:solidFill>
                  <a:srgbClr val="5C5D60"/>
                </a:solidFill>
                <a:latin typeface="Gill Sans MT"/>
                <a:cs typeface="Gill Sans MT"/>
              </a:rPr>
              <a:t>’</a:t>
            </a:r>
            <a:r>
              <a:rPr lang="en-US" sz="2800" spc="-5" dirty="0">
                <a:solidFill>
                  <a:srgbClr val="5C5D60"/>
                </a:solidFill>
                <a:latin typeface="Gill Sans MT"/>
                <a:cs typeface="Gill Sans MT"/>
              </a:rPr>
              <a:t>s</a:t>
            </a:r>
            <a:r>
              <a:rPr lang="en-US" sz="2800" dirty="0">
                <a:solidFill>
                  <a:srgbClr val="5C5D60"/>
                </a:solidFill>
                <a:latin typeface="Times New Roman"/>
                <a:cs typeface="Times New Roman"/>
              </a:rPr>
              <a:t>	</a:t>
            </a:r>
            <a:r>
              <a:rPr lang="en-US" sz="2800" spc="-15" dirty="0">
                <a:solidFill>
                  <a:srgbClr val="5C5D60"/>
                </a:solidFill>
                <a:latin typeface="Gill Sans MT"/>
                <a:cs typeface="Gill Sans MT"/>
              </a:rPr>
              <a:t>E</a:t>
            </a:r>
            <a:r>
              <a:rPr lang="en-US" sz="2800" dirty="0">
                <a:solidFill>
                  <a:srgbClr val="5C5D60"/>
                </a:solidFill>
                <a:latin typeface="Gill Sans MT"/>
                <a:cs typeface="Gill Sans MT"/>
              </a:rPr>
              <a:t>xpe</a:t>
            </a:r>
            <a:r>
              <a:rPr lang="en-US" sz="2800" spc="-10" dirty="0">
                <a:solidFill>
                  <a:srgbClr val="5C5D60"/>
                </a:solidFill>
                <a:latin typeface="Gill Sans MT"/>
                <a:cs typeface="Gill Sans MT"/>
              </a:rPr>
              <a:t>ri</a:t>
            </a:r>
            <a:r>
              <a:rPr lang="en-US" sz="2800" spc="-15" dirty="0">
                <a:solidFill>
                  <a:srgbClr val="5C5D60"/>
                </a:solidFill>
                <a:latin typeface="Gill Sans MT"/>
                <a:cs typeface="Gill Sans MT"/>
              </a:rPr>
              <a:t>e</a:t>
            </a:r>
            <a:r>
              <a:rPr lang="en-US" sz="2800" dirty="0">
                <a:solidFill>
                  <a:srgbClr val="5C5D60"/>
                </a:solidFill>
                <a:latin typeface="Gill Sans MT"/>
                <a:cs typeface="Gill Sans MT"/>
              </a:rPr>
              <a:t>n</a:t>
            </a:r>
            <a:r>
              <a:rPr lang="en-US" sz="2800" spc="-10" dirty="0">
                <a:solidFill>
                  <a:srgbClr val="5C5D60"/>
                </a:solidFill>
                <a:latin typeface="Gill Sans MT"/>
                <a:cs typeface="Gill Sans MT"/>
              </a:rPr>
              <a:t>c</a:t>
            </a:r>
            <a:r>
              <a:rPr lang="en-US" sz="2800" spc="-5" dirty="0">
                <a:solidFill>
                  <a:srgbClr val="5C5D60"/>
                </a:solidFill>
                <a:latin typeface="Gill Sans MT"/>
                <a:cs typeface="Gill Sans MT"/>
              </a:rPr>
              <a:t>e</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M</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d</a:t>
            </a:r>
            <a:r>
              <a:rPr lang="en-US" sz="2800" spc="-10" dirty="0">
                <a:solidFill>
                  <a:srgbClr val="5C5D60"/>
                </a:solidFill>
                <a:latin typeface="Gill Sans MT"/>
                <a:cs typeface="Gill Sans MT"/>
              </a:rPr>
              <a:t>i</a:t>
            </a:r>
            <a:r>
              <a:rPr lang="en-US" sz="2800" spc="-20" dirty="0">
                <a:solidFill>
                  <a:srgbClr val="5C5D60"/>
                </a:solidFill>
                <a:latin typeface="Gill Sans MT"/>
                <a:cs typeface="Gill Sans MT"/>
              </a:rPr>
              <a:t>f</a:t>
            </a:r>
            <a:r>
              <a:rPr lang="en-US" sz="2800" spc="-10" dirty="0">
                <a:solidFill>
                  <a:srgbClr val="5C5D60"/>
                </a:solidFill>
                <a:latin typeface="Gill Sans MT"/>
                <a:cs typeface="Gill Sans MT"/>
              </a:rPr>
              <a:t>ica</a:t>
            </a:r>
            <a:r>
              <a:rPr lang="en-US" sz="2800" spc="-5" dirty="0">
                <a:solidFill>
                  <a:srgbClr val="5C5D60"/>
                </a:solidFill>
                <a:latin typeface="Gill Sans MT"/>
                <a:cs typeface="Gill Sans MT"/>
              </a:rPr>
              <a:t>t</a:t>
            </a:r>
            <a:r>
              <a:rPr lang="en-US" sz="2800" spc="-10" dirty="0">
                <a:solidFill>
                  <a:srgbClr val="5C5D60"/>
                </a:solidFill>
                <a:latin typeface="Gill Sans MT"/>
                <a:cs typeface="Gill Sans MT"/>
              </a:rPr>
              <a:t>i</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n</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R</a:t>
            </a:r>
            <a:r>
              <a:rPr lang="en-US" sz="2800" dirty="0">
                <a:solidFill>
                  <a:srgbClr val="5C5D60"/>
                </a:solidFill>
                <a:latin typeface="Gill Sans MT"/>
                <a:cs typeface="Gill Sans MT"/>
              </a:rPr>
              <a:t>at</a:t>
            </a:r>
            <a:r>
              <a:rPr lang="en-US" sz="2800" spc="-5" dirty="0">
                <a:solidFill>
                  <a:srgbClr val="5C5D60"/>
                </a:solidFill>
                <a:latin typeface="Gill Sans MT"/>
                <a:cs typeface="Gill Sans MT"/>
              </a:rPr>
              <a:t>e </a:t>
            </a:r>
            <a:r>
              <a:rPr lang="en-US" sz="2800" spc="-5" dirty="0">
                <a:solidFill>
                  <a:srgbClr val="5C5D60"/>
                </a:solidFill>
                <a:latin typeface="Times New Roman"/>
                <a:cs typeface="Times New Roman"/>
              </a:rPr>
              <a:t> </a:t>
            </a:r>
            <a:r>
              <a:rPr lang="en-US" sz="2800" spc="-5" dirty="0">
                <a:solidFill>
                  <a:srgbClr val="5C5D60"/>
                </a:solidFill>
                <a:latin typeface="Gill Sans MT"/>
                <a:cs typeface="Gill Sans MT"/>
              </a:rPr>
              <a:t>(EMR) past 3</a:t>
            </a:r>
            <a:r>
              <a:rPr lang="en-US" sz="2800" spc="-75" dirty="0">
                <a:solidFill>
                  <a:srgbClr val="5C5D60"/>
                </a:solidFill>
                <a:latin typeface="Gill Sans MT"/>
                <a:cs typeface="Gill Sans MT"/>
              </a:rPr>
              <a:t> </a:t>
            </a:r>
            <a:r>
              <a:rPr lang="en-US" sz="2800" spc="-20" dirty="0">
                <a:solidFill>
                  <a:srgbClr val="5C5D60"/>
                </a:solidFill>
                <a:latin typeface="Gill Sans MT"/>
                <a:cs typeface="Gill Sans MT"/>
              </a:rPr>
              <a:t>years</a:t>
            </a:r>
            <a:endParaRPr lang="en-US" sz="2800" dirty="0">
              <a:solidFill>
                <a:prstClr val="black"/>
              </a:solidFill>
              <a:latin typeface="Gill Sans MT"/>
              <a:cs typeface="Gill Sans MT"/>
            </a:endParaRPr>
          </a:p>
          <a:p>
            <a:pPr marL="414020" marR="5080" lvl="0" indent="-342265">
              <a:spcBef>
                <a:spcPts val="670"/>
              </a:spcBef>
              <a:buFont typeface="Arial"/>
              <a:buChar char="•"/>
              <a:tabLst>
                <a:tab pos="415290" algn="l"/>
                <a:tab pos="1056005" algn="l"/>
                <a:tab pos="2363470" algn="l"/>
                <a:tab pos="2752090" algn="l"/>
                <a:tab pos="4354195" algn="l"/>
                <a:tab pos="5306060" algn="l"/>
                <a:tab pos="6455410" algn="l"/>
                <a:tab pos="7011670" algn="l"/>
                <a:tab pos="7990205" algn="l"/>
                <a:tab pos="9776460" algn="l"/>
                <a:tab pos="10420985" algn="l"/>
              </a:tabLst>
            </a:pPr>
            <a:r>
              <a:rPr lang="en-US" sz="2800" spc="-10" dirty="0">
                <a:solidFill>
                  <a:srgbClr val="5C5D60"/>
                </a:solidFill>
                <a:latin typeface="Gill Sans MT"/>
                <a:cs typeface="Gill Sans MT"/>
              </a:rPr>
              <a:t>Li</a:t>
            </a:r>
            <a:r>
              <a:rPr lang="en-US" sz="2800" spc="-5" dirty="0">
                <a:solidFill>
                  <a:srgbClr val="5C5D60"/>
                </a:solidFill>
                <a:latin typeface="Gill Sans MT"/>
                <a:cs typeface="Gill Sans MT"/>
              </a:rPr>
              <a:t>st</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fa</a:t>
            </a:r>
            <a:r>
              <a:rPr lang="en-US" sz="2800" spc="5" dirty="0">
                <a:solidFill>
                  <a:srgbClr val="5C5D60"/>
                </a:solidFill>
                <a:latin typeface="Gill Sans MT"/>
                <a:cs typeface="Gill Sans MT"/>
              </a:rPr>
              <a:t>t</a:t>
            </a:r>
            <a:r>
              <a:rPr lang="en-US" sz="2800" spc="-10" dirty="0">
                <a:solidFill>
                  <a:srgbClr val="5C5D60"/>
                </a:solidFill>
                <a:latin typeface="Gill Sans MT"/>
                <a:cs typeface="Gill Sans MT"/>
              </a:rPr>
              <a:t>a</a:t>
            </a:r>
            <a:r>
              <a:rPr lang="en-US" sz="2800" dirty="0">
                <a:solidFill>
                  <a:srgbClr val="5C5D60"/>
                </a:solidFill>
                <a:latin typeface="Gill Sans MT"/>
                <a:cs typeface="Gill Sans MT"/>
              </a:rPr>
              <a:t>l</a:t>
            </a:r>
            <a:r>
              <a:rPr lang="en-US" sz="2800" spc="-10" dirty="0">
                <a:solidFill>
                  <a:srgbClr val="5C5D60"/>
                </a:solidFill>
                <a:latin typeface="Gill Sans MT"/>
                <a:cs typeface="Gill Sans MT"/>
              </a:rPr>
              <a:t>i</a:t>
            </a:r>
            <a:r>
              <a:rPr lang="en-US" sz="2800" dirty="0">
                <a:solidFill>
                  <a:srgbClr val="5C5D60"/>
                </a:solidFill>
                <a:latin typeface="Gill Sans MT"/>
                <a:cs typeface="Gill Sans MT"/>
              </a:rPr>
              <a:t>ti</a:t>
            </a:r>
            <a:r>
              <a:rPr lang="en-US" sz="2800" spc="-5" dirty="0">
                <a:solidFill>
                  <a:srgbClr val="5C5D60"/>
                </a:solidFill>
                <a:latin typeface="Gill Sans MT"/>
                <a:cs typeface="Gill Sans MT"/>
              </a:rPr>
              <a:t>es</a:t>
            </a:r>
            <a:r>
              <a:rPr lang="en-US" sz="2800" dirty="0">
                <a:solidFill>
                  <a:srgbClr val="5C5D60"/>
                </a:solidFill>
                <a:latin typeface="Times New Roman"/>
                <a:cs typeface="Times New Roman"/>
              </a:rPr>
              <a:t>	</a:t>
            </a:r>
            <a:r>
              <a:rPr lang="en-US" sz="2800" spc="-20" dirty="0">
                <a:solidFill>
                  <a:srgbClr val="5C5D60"/>
                </a:solidFill>
                <a:latin typeface="Gill Sans MT"/>
                <a:cs typeface="Gill Sans MT"/>
              </a:rPr>
              <a:t>i</a:t>
            </a:r>
            <a:r>
              <a:rPr lang="en-US" sz="2800" spc="-5" dirty="0">
                <a:solidFill>
                  <a:srgbClr val="5C5D60"/>
                </a:solidFill>
                <a:latin typeface="Gill Sans MT"/>
                <a:cs typeface="Gill Sans MT"/>
              </a:rPr>
              <a:t>n</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c</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m</a:t>
            </a:r>
            <a:r>
              <a:rPr lang="en-US" sz="2800" dirty="0">
                <a:solidFill>
                  <a:srgbClr val="5C5D60"/>
                </a:solidFill>
                <a:latin typeface="Gill Sans MT"/>
                <a:cs typeface="Gill Sans MT"/>
              </a:rPr>
              <a:t>p</a:t>
            </a:r>
            <a:r>
              <a:rPr lang="en-US" sz="2800" spc="-15" dirty="0">
                <a:solidFill>
                  <a:srgbClr val="5C5D60"/>
                </a:solidFill>
                <a:latin typeface="Gill Sans MT"/>
                <a:cs typeface="Gill Sans MT"/>
              </a:rPr>
              <a:t>a</a:t>
            </a:r>
            <a:r>
              <a:rPr lang="en-US" sz="2800" spc="-60" dirty="0">
                <a:solidFill>
                  <a:srgbClr val="5C5D60"/>
                </a:solidFill>
                <a:latin typeface="Gill Sans MT"/>
                <a:cs typeface="Gill Sans MT"/>
              </a:rPr>
              <a:t>n</a:t>
            </a:r>
            <a:r>
              <a:rPr lang="en-US" sz="2800" spc="-10" dirty="0">
                <a:solidFill>
                  <a:srgbClr val="5C5D60"/>
                </a:solidFill>
                <a:latin typeface="Gill Sans MT"/>
                <a:cs typeface="Gill Sans MT"/>
              </a:rPr>
              <a:t>y</a:t>
            </a:r>
            <a:r>
              <a:rPr lang="en-US" sz="2800" spc="-235" dirty="0">
                <a:solidFill>
                  <a:srgbClr val="5C5D60"/>
                </a:solidFill>
                <a:latin typeface="Gill Sans MT"/>
                <a:cs typeface="Gill Sans MT"/>
              </a:rPr>
              <a:t>’</a:t>
            </a:r>
            <a:r>
              <a:rPr lang="en-US" sz="2800" spc="-5" dirty="0">
                <a:solidFill>
                  <a:srgbClr val="5C5D60"/>
                </a:solidFill>
                <a:latin typeface="Gill Sans MT"/>
                <a:cs typeface="Gill Sans MT"/>
              </a:rPr>
              <a:t>s</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s</a:t>
            </a:r>
            <a:r>
              <a:rPr lang="en-US" sz="2800" spc="-15" dirty="0">
                <a:solidFill>
                  <a:srgbClr val="5C5D60"/>
                </a:solidFill>
                <a:latin typeface="Gill Sans MT"/>
                <a:cs typeface="Gill Sans MT"/>
              </a:rPr>
              <a:t>a</a:t>
            </a:r>
            <a:r>
              <a:rPr lang="en-US" sz="2800" spc="-35" dirty="0">
                <a:solidFill>
                  <a:srgbClr val="5C5D60"/>
                </a:solidFill>
                <a:latin typeface="Gill Sans MT"/>
                <a:cs typeface="Gill Sans MT"/>
              </a:rPr>
              <a:t>f</a:t>
            </a:r>
            <a:r>
              <a:rPr lang="en-US" sz="2800" dirty="0">
                <a:solidFill>
                  <a:srgbClr val="5C5D60"/>
                </a:solidFill>
                <a:latin typeface="Gill Sans MT"/>
                <a:cs typeface="Gill Sans MT"/>
              </a:rPr>
              <a:t>et</a:t>
            </a:r>
            <a:r>
              <a:rPr lang="en-US" sz="2800" spc="-5" dirty="0">
                <a:solidFill>
                  <a:srgbClr val="5C5D60"/>
                </a:solidFill>
                <a:latin typeface="Gill Sans MT"/>
                <a:cs typeface="Gill Sans MT"/>
              </a:rPr>
              <a:t>y</a:t>
            </a:r>
            <a:r>
              <a:rPr lang="en-US" sz="2800" dirty="0">
                <a:solidFill>
                  <a:srgbClr val="5C5D60"/>
                </a:solidFill>
                <a:latin typeface="Times New Roman"/>
                <a:cs typeface="Times New Roman"/>
              </a:rPr>
              <a:t>	</a:t>
            </a:r>
            <a:r>
              <a:rPr lang="en-US" sz="2800" dirty="0">
                <a:solidFill>
                  <a:srgbClr val="5C5D60"/>
                </a:solidFill>
                <a:latin typeface="Gill Sans MT"/>
                <a:cs typeface="Gill Sans MT"/>
              </a:rPr>
              <a:t>h</a:t>
            </a:r>
            <a:r>
              <a:rPr lang="en-US" sz="2800" spc="-10" dirty="0">
                <a:solidFill>
                  <a:srgbClr val="5C5D60"/>
                </a:solidFill>
                <a:latin typeface="Gill Sans MT"/>
                <a:cs typeface="Gill Sans MT"/>
              </a:rPr>
              <a:t>i</a:t>
            </a:r>
            <a:r>
              <a:rPr lang="en-US" sz="2800" spc="-5" dirty="0">
                <a:solidFill>
                  <a:srgbClr val="5C5D60"/>
                </a:solidFill>
                <a:latin typeface="Gill Sans MT"/>
                <a:cs typeface="Gill Sans MT"/>
              </a:rPr>
              <a:t>s</a:t>
            </a:r>
            <a:r>
              <a:rPr lang="en-US" sz="2800" dirty="0">
                <a:solidFill>
                  <a:srgbClr val="5C5D60"/>
                </a:solidFill>
                <a:latin typeface="Gill Sans MT"/>
                <a:cs typeface="Gill Sans MT"/>
              </a:rPr>
              <a:t>to</a:t>
            </a:r>
            <a:r>
              <a:rPr lang="en-US" sz="2800" spc="75" dirty="0">
                <a:solidFill>
                  <a:srgbClr val="5C5D60"/>
                </a:solidFill>
                <a:latin typeface="Gill Sans MT"/>
                <a:cs typeface="Gill Sans MT"/>
              </a:rPr>
              <a:t>r</a:t>
            </a:r>
            <a:r>
              <a:rPr lang="en-US" sz="2800" spc="-5" dirty="0">
                <a:solidFill>
                  <a:srgbClr val="5C5D60"/>
                </a:solidFill>
                <a:latin typeface="Gill Sans MT"/>
                <a:cs typeface="Gill Sans MT"/>
              </a:rPr>
              <a:t>y</a:t>
            </a:r>
            <a:r>
              <a:rPr lang="en-US" sz="2800" dirty="0">
                <a:solidFill>
                  <a:srgbClr val="5C5D60"/>
                </a:solidFill>
                <a:latin typeface="Times New Roman"/>
                <a:cs typeface="Times New Roman"/>
              </a:rPr>
              <a:t>	</a:t>
            </a:r>
            <a:r>
              <a:rPr lang="en-US" sz="2800" spc="-35" dirty="0">
                <a:solidFill>
                  <a:srgbClr val="5C5D60"/>
                </a:solidFill>
                <a:latin typeface="Gill Sans MT"/>
                <a:cs typeface="Gill Sans MT"/>
              </a:rPr>
              <a:t>f</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r</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P</a:t>
            </a:r>
            <a:r>
              <a:rPr lang="en-US" sz="2800" spc="-10" dirty="0">
                <a:solidFill>
                  <a:srgbClr val="5C5D60"/>
                </a:solidFill>
                <a:latin typeface="Gill Sans MT"/>
                <a:cs typeface="Gill Sans MT"/>
              </a:rPr>
              <a:t>ri</a:t>
            </a:r>
            <a:r>
              <a:rPr lang="en-US" sz="2800" spc="-5" dirty="0">
                <a:solidFill>
                  <a:srgbClr val="5C5D60"/>
                </a:solidFill>
                <a:latin typeface="Gill Sans MT"/>
                <a:cs typeface="Gill Sans MT"/>
              </a:rPr>
              <a:t>me</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C</a:t>
            </a:r>
            <a:r>
              <a:rPr lang="en-US" sz="2800" dirty="0">
                <a:solidFill>
                  <a:srgbClr val="5C5D60"/>
                </a:solidFill>
                <a:latin typeface="Gill Sans MT"/>
                <a:cs typeface="Gill Sans MT"/>
              </a:rPr>
              <a:t>ontr</a:t>
            </a:r>
            <a:r>
              <a:rPr lang="en-US" sz="2800" spc="-15" dirty="0">
                <a:solidFill>
                  <a:srgbClr val="5C5D60"/>
                </a:solidFill>
                <a:latin typeface="Gill Sans MT"/>
                <a:cs typeface="Gill Sans MT"/>
              </a:rPr>
              <a:t>a</a:t>
            </a:r>
            <a:r>
              <a:rPr lang="en-US" sz="2800" spc="-10" dirty="0">
                <a:solidFill>
                  <a:srgbClr val="5C5D60"/>
                </a:solidFill>
                <a:latin typeface="Gill Sans MT"/>
                <a:cs typeface="Gill Sans MT"/>
              </a:rPr>
              <a:t>c</a:t>
            </a:r>
            <a:r>
              <a:rPr lang="en-US" sz="2800" spc="5" dirty="0">
                <a:solidFill>
                  <a:srgbClr val="5C5D60"/>
                </a:solidFill>
                <a:latin typeface="Gill Sans MT"/>
                <a:cs typeface="Gill Sans MT"/>
              </a:rPr>
              <a:t>to</a:t>
            </a:r>
            <a:r>
              <a:rPr lang="en-US" sz="2800" spc="-5" dirty="0">
                <a:solidFill>
                  <a:srgbClr val="5C5D60"/>
                </a:solidFill>
                <a:latin typeface="Gill Sans MT"/>
                <a:cs typeface="Gill Sans MT"/>
              </a:rPr>
              <a:t>r</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a</a:t>
            </a:r>
            <a:r>
              <a:rPr lang="en-US" sz="2800" dirty="0">
                <a:solidFill>
                  <a:srgbClr val="5C5D60"/>
                </a:solidFill>
                <a:latin typeface="Gill Sans MT"/>
                <a:cs typeface="Gill Sans MT"/>
              </a:rPr>
              <a:t>n</a:t>
            </a:r>
            <a:r>
              <a:rPr lang="en-US" sz="2800" spc="-5" dirty="0">
                <a:solidFill>
                  <a:srgbClr val="5C5D60"/>
                </a:solidFill>
                <a:latin typeface="Gill Sans MT"/>
                <a:cs typeface="Gill Sans MT"/>
              </a:rPr>
              <a:t>d</a:t>
            </a:r>
            <a:r>
              <a:rPr lang="en-US" sz="2800" dirty="0">
                <a:solidFill>
                  <a:srgbClr val="5C5D60"/>
                </a:solidFill>
                <a:latin typeface="Times New Roman"/>
                <a:cs typeface="Times New Roman"/>
              </a:rPr>
              <a:t>	</a:t>
            </a:r>
            <a:r>
              <a:rPr lang="en-US" sz="2800" spc="-170" dirty="0">
                <a:solidFill>
                  <a:srgbClr val="5C5D60"/>
                </a:solidFill>
                <a:latin typeface="Gill Sans MT"/>
                <a:cs typeface="Gill Sans MT"/>
              </a:rPr>
              <a:t>K</a:t>
            </a:r>
            <a:r>
              <a:rPr lang="en-US" sz="2800" spc="-50" dirty="0">
                <a:solidFill>
                  <a:srgbClr val="5C5D60"/>
                </a:solidFill>
                <a:latin typeface="Gill Sans MT"/>
                <a:cs typeface="Gill Sans MT"/>
              </a:rPr>
              <a:t>e</a:t>
            </a:r>
            <a:r>
              <a:rPr lang="en-US" sz="2800" spc="-5" dirty="0">
                <a:solidFill>
                  <a:srgbClr val="5C5D60"/>
                </a:solidFill>
                <a:latin typeface="Gill Sans MT"/>
                <a:cs typeface="Gill Sans MT"/>
              </a:rPr>
              <a:t>y </a:t>
            </a:r>
            <a:r>
              <a:rPr lang="en-US" sz="2800" spc="-5" dirty="0">
                <a:solidFill>
                  <a:srgbClr val="5C5D60"/>
                </a:solidFill>
                <a:latin typeface="Times New Roman"/>
                <a:cs typeface="Times New Roman"/>
              </a:rPr>
              <a:t> </a:t>
            </a:r>
            <a:r>
              <a:rPr lang="en-US" sz="2800" spc="-5" dirty="0">
                <a:solidFill>
                  <a:srgbClr val="5C5D60"/>
                </a:solidFill>
                <a:latin typeface="Gill Sans MT"/>
                <a:cs typeface="Gill Sans MT"/>
              </a:rPr>
              <a:t>Subcontractor(s)</a:t>
            </a:r>
            <a:endParaRPr lang="en-US" sz="2800" dirty="0">
              <a:solidFill>
                <a:prstClr val="black"/>
              </a:solidFill>
              <a:latin typeface="Gill Sans MT"/>
              <a:cs typeface="Gill Sans MT"/>
            </a:endParaRPr>
          </a:p>
        </p:txBody>
      </p:sp>
      <p:sp>
        <p:nvSpPr>
          <p:cNvPr id="4" name="Subtitle 3"/>
          <p:cNvSpPr>
            <a:spLocks noGrp="1"/>
          </p:cNvSpPr>
          <p:nvPr>
            <p:ph type="subTitle" idx="13"/>
          </p:nvPr>
        </p:nvSpPr>
        <p:spPr/>
        <p:txBody>
          <a:bodyPr>
            <a:normAutofit lnSpcReduction="10000"/>
          </a:bodyPr>
          <a:lstStyle/>
          <a:p>
            <a:r>
              <a:rPr lang="en-US" spc="-10" dirty="0">
                <a:solidFill>
                  <a:srgbClr val="158099"/>
                </a:solidFill>
                <a:latin typeface="Gill Sans MT"/>
                <a:cs typeface="Gill Sans MT"/>
              </a:rPr>
              <a:t>Safety Information for Prime </a:t>
            </a:r>
            <a:r>
              <a:rPr lang="en-US" spc="-5" dirty="0">
                <a:solidFill>
                  <a:srgbClr val="158099"/>
                </a:solidFill>
                <a:latin typeface="Gill Sans MT"/>
                <a:cs typeface="Gill Sans MT"/>
              </a:rPr>
              <a:t>Contractor and</a:t>
            </a:r>
            <a:r>
              <a:rPr lang="en-US" spc="290" dirty="0">
                <a:solidFill>
                  <a:srgbClr val="158099"/>
                </a:solidFill>
                <a:latin typeface="Gill Sans MT"/>
                <a:cs typeface="Gill Sans MT"/>
              </a:rPr>
              <a:t> </a:t>
            </a:r>
            <a:r>
              <a:rPr lang="en-US" spc="-65" dirty="0">
                <a:solidFill>
                  <a:srgbClr val="158099"/>
                </a:solidFill>
                <a:latin typeface="Gill Sans MT"/>
                <a:cs typeface="Gill Sans MT"/>
              </a:rPr>
              <a:t>Key</a:t>
            </a:r>
            <a:r>
              <a:rPr lang="en-US" spc="20" dirty="0">
                <a:solidFill>
                  <a:srgbClr val="158099"/>
                </a:solidFill>
                <a:latin typeface="Gill Sans MT"/>
                <a:cs typeface="Gill Sans MT"/>
              </a:rPr>
              <a:t> </a:t>
            </a:r>
            <a:r>
              <a:rPr lang="en-US" spc="-5" dirty="0">
                <a:solidFill>
                  <a:srgbClr val="158099"/>
                </a:solidFill>
                <a:latin typeface="Gill Sans MT"/>
                <a:cs typeface="Gill Sans MT"/>
              </a:rPr>
              <a:t>Subcontractor(s)</a:t>
            </a:r>
            <a:r>
              <a:rPr lang="en-US" spc="-5" dirty="0">
                <a:solidFill>
                  <a:srgbClr val="158099"/>
                </a:solidFill>
                <a:latin typeface="Times New Roman"/>
                <a:cs typeface="Times New Roman"/>
              </a:rPr>
              <a:t>	</a:t>
            </a:r>
            <a:r>
              <a:rPr lang="en-US" spc="-10" dirty="0" smtClean="0">
                <a:solidFill>
                  <a:srgbClr val="158099"/>
                </a:solidFill>
                <a:latin typeface="Gill Sans MT"/>
                <a:cs typeface="Gill Sans MT"/>
              </a:rPr>
              <a:t> </a:t>
            </a:r>
            <a:endParaRPr lang="en-US" dirty="0">
              <a:latin typeface="Gill Sans MT"/>
              <a:cs typeface="Gill Sans MT"/>
            </a:endParaRPr>
          </a:p>
          <a:p>
            <a:endParaRPr lang="en-US" dirty="0"/>
          </a:p>
        </p:txBody>
      </p:sp>
    </p:spTree>
    <p:extLst>
      <p:ext uri="{BB962C8B-B14F-4D97-AF65-F5344CB8AC3E}">
        <p14:creationId xmlns:p14="http://schemas.microsoft.com/office/powerpoint/2010/main" val="4032370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p:txBody>
          <a:bodyPr/>
          <a:lstStyle/>
          <a:p>
            <a:pPr marL="473075" indent="-343535">
              <a:spcBef>
                <a:spcPts val="825"/>
              </a:spcBef>
              <a:buFont typeface="Arial"/>
              <a:buChar char="•"/>
              <a:tabLst>
                <a:tab pos="473075" algn="l"/>
              </a:tabLst>
            </a:pPr>
            <a:r>
              <a:rPr lang="en-US" sz="2800" spc="-20" dirty="0">
                <a:solidFill>
                  <a:srgbClr val="5C5D60"/>
                </a:solidFill>
                <a:latin typeface="Gill Sans MT"/>
                <a:cs typeface="Gill Sans MT"/>
              </a:rPr>
              <a:t>Lowest </a:t>
            </a:r>
            <a:r>
              <a:rPr lang="en-US" sz="2800" dirty="0">
                <a:solidFill>
                  <a:srgbClr val="5C5D60"/>
                </a:solidFill>
                <a:latin typeface="Gill Sans MT"/>
                <a:cs typeface="Gill Sans MT"/>
              </a:rPr>
              <a:t>total price will </a:t>
            </a:r>
            <a:r>
              <a:rPr lang="en-US" sz="2800" spc="-15" dirty="0">
                <a:solidFill>
                  <a:srgbClr val="5C5D60"/>
                </a:solidFill>
                <a:latin typeface="Gill Sans MT"/>
                <a:cs typeface="Gill Sans MT"/>
              </a:rPr>
              <a:t>receive </a:t>
            </a:r>
            <a:r>
              <a:rPr lang="en-US" sz="2800" dirty="0" smtClean="0">
                <a:solidFill>
                  <a:srgbClr val="5C5D60"/>
                </a:solidFill>
                <a:latin typeface="Gill Sans MT"/>
                <a:cs typeface="Gill Sans MT"/>
              </a:rPr>
              <a:t>35</a:t>
            </a:r>
            <a:r>
              <a:rPr lang="en-US" sz="2800" spc="-100" dirty="0" smtClean="0">
                <a:solidFill>
                  <a:srgbClr val="5C5D60"/>
                </a:solidFill>
                <a:latin typeface="Gill Sans MT"/>
                <a:cs typeface="Gill Sans MT"/>
              </a:rPr>
              <a:t> </a:t>
            </a:r>
            <a:r>
              <a:rPr lang="en-US" sz="2800" dirty="0">
                <a:solidFill>
                  <a:srgbClr val="5C5D60"/>
                </a:solidFill>
                <a:latin typeface="Gill Sans MT"/>
                <a:cs typeface="Gill Sans MT"/>
              </a:rPr>
              <a:t>points.</a:t>
            </a:r>
            <a:endParaRPr lang="en-US" sz="2800" dirty="0">
              <a:latin typeface="Gill Sans MT"/>
              <a:cs typeface="Gill Sans MT"/>
            </a:endParaRPr>
          </a:p>
          <a:p>
            <a:pPr marL="473075" marR="5080" indent="-343535">
              <a:spcBef>
                <a:spcPts val="765"/>
              </a:spcBef>
              <a:buFont typeface="Arial"/>
              <a:buChar char="•"/>
              <a:tabLst>
                <a:tab pos="473075" algn="l"/>
              </a:tabLst>
            </a:pPr>
            <a:r>
              <a:rPr lang="en-US" sz="2800" spc="-5" dirty="0">
                <a:solidFill>
                  <a:srgbClr val="5C5D60"/>
                </a:solidFill>
                <a:latin typeface="Gill Sans MT"/>
                <a:cs typeface="Gill Sans MT"/>
              </a:rPr>
              <a:t>Remaining </a:t>
            </a:r>
            <a:r>
              <a:rPr lang="en-US" sz="2800" spc="-15" dirty="0">
                <a:solidFill>
                  <a:srgbClr val="5C5D60"/>
                </a:solidFill>
                <a:latin typeface="Gill Sans MT"/>
                <a:cs typeface="Gill Sans MT"/>
              </a:rPr>
              <a:t>proposals </a:t>
            </a:r>
            <a:r>
              <a:rPr lang="en-US" sz="2800" spc="-5" dirty="0">
                <a:solidFill>
                  <a:srgbClr val="5C5D60"/>
                </a:solidFill>
                <a:latin typeface="Gill Sans MT"/>
                <a:cs typeface="Gill Sans MT"/>
              </a:rPr>
              <a:t>will </a:t>
            </a:r>
            <a:r>
              <a:rPr lang="en-US" sz="2800" spc="-20" dirty="0">
                <a:solidFill>
                  <a:srgbClr val="5C5D60"/>
                </a:solidFill>
                <a:latin typeface="Gill Sans MT"/>
                <a:cs typeface="Gill Sans MT"/>
              </a:rPr>
              <a:t>receive </a:t>
            </a:r>
            <a:r>
              <a:rPr lang="en-US" sz="2800" spc="-5" dirty="0">
                <a:solidFill>
                  <a:srgbClr val="5C5D60"/>
                </a:solidFill>
                <a:latin typeface="Gill Sans MT"/>
                <a:cs typeface="Gill Sans MT"/>
              </a:rPr>
              <a:t>points based on comparison  </a:t>
            </a:r>
            <a:r>
              <a:rPr lang="en-US" sz="2800" dirty="0">
                <a:solidFill>
                  <a:srgbClr val="5C5D60"/>
                </a:solidFill>
                <a:latin typeface="Gill Sans MT"/>
                <a:cs typeface="Gill Sans MT"/>
              </a:rPr>
              <a:t>to the </a:t>
            </a:r>
            <a:r>
              <a:rPr lang="en-US" sz="2800" spc="-15" dirty="0">
                <a:solidFill>
                  <a:srgbClr val="5C5D60"/>
                </a:solidFill>
                <a:latin typeface="Gill Sans MT"/>
                <a:cs typeface="Gill Sans MT"/>
              </a:rPr>
              <a:t>lowest </a:t>
            </a:r>
            <a:r>
              <a:rPr lang="en-US" sz="2800" dirty="0">
                <a:solidFill>
                  <a:srgbClr val="5C5D60"/>
                </a:solidFill>
                <a:latin typeface="Gill Sans MT"/>
                <a:cs typeface="Gill Sans MT"/>
              </a:rPr>
              <a:t>price</a:t>
            </a:r>
            <a:r>
              <a:rPr lang="en-US" sz="2800" spc="-105" dirty="0">
                <a:solidFill>
                  <a:srgbClr val="5C5D60"/>
                </a:solidFill>
                <a:latin typeface="Gill Sans MT"/>
                <a:cs typeface="Gill Sans MT"/>
              </a:rPr>
              <a:t> </a:t>
            </a:r>
            <a:r>
              <a:rPr lang="en-US" sz="2800" spc="-10" dirty="0">
                <a:solidFill>
                  <a:srgbClr val="5C5D60"/>
                </a:solidFill>
                <a:latin typeface="Gill Sans MT"/>
                <a:cs typeface="Gill Sans MT"/>
              </a:rPr>
              <a:t>proposal</a:t>
            </a:r>
            <a:r>
              <a:rPr lang="en-US" sz="2800" spc="-10" dirty="0" smtClean="0">
                <a:solidFill>
                  <a:srgbClr val="5C5D60"/>
                </a:solidFill>
                <a:latin typeface="Gill Sans MT"/>
                <a:cs typeface="Gill Sans MT"/>
              </a:rPr>
              <a:t>.</a:t>
            </a:r>
          </a:p>
          <a:p>
            <a:pPr marL="129540" marR="5080" indent="0">
              <a:spcBef>
                <a:spcPts val="765"/>
              </a:spcBef>
              <a:buNone/>
              <a:tabLst>
                <a:tab pos="473075" algn="l"/>
              </a:tabLst>
            </a:pPr>
            <a:endParaRPr lang="en-US" sz="2800" spc="-10" dirty="0">
              <a:solidFill>
                <a:srgbClr val="5C5D60"/>
              </a:solidFill>
              <a:latin typeface="Gill Sans MT"/>
              <a:cs typeface="Gill Sans MT"/>
            </a:endParaRPr>
          </a:p>
          <a:p>
            <a:pPr marL="129540" marR="5080" indent="0">
              <a:spcBef>
                <a:spcPts val="765"/>
              </a:spcBef>
              <a:buNone/>
              <a:tabLst>
                <a:tab pos="473075" algn="l"/>
              </a:tabLst>
            </a:pPr>
            <a:r>
              <a:rPr lang="en-US" sz="2400" spc="-10" dirty="0" smtClean="0">
                <a:solidFill>
                  <a:srgbClr val="158099"/>
                </a:solidFill>
                <a:latin typeface="Gill Sans MT"/>
                <a:cs typeface="Gill Sans MT"/>
              </a:rPr>
              <a:t>Small Minority,  and Woman-owned Business </a:t>
            </a:r>
            <a:r>
              <a:rPr lang="en-US" sz="2400" spc="-5" dirty="0" smtClean="0">
                <a:solidFill>
                  <a:srgbClr val="158099"/>
                </a:solidFill>
                <a:latin typeface="Gill Sans MT"/>
                <a:cs typeface="Gill Sans MT"/>
              </a:rPr>
              <a:t>(10</a:t>
            </a:r>
            <a:r>
              <a:rPr lang="en-US" sz="2400" spc="-10" dirty="0" smtClean="0">
                <a:solidFill>
                  <a:srgbClr val="158099"/>
                </a:solidFill>
                <a:latin typeface="Gill Sans MT"/>
                <a:cs typeface="Gill Sans MT"/>
              </a:rPr>
              <a:t> </a:t>
            </a:r>
            <a:r>
              <a:rPr lang="en-US" sz="2400" spc="-5" dirty="0">
                <a:solidFill>
                  <a:srgbClr val="158099"/>
                </a:solidFill>
                <a:latin typeface="Gill Sans MT"/>
                <a:cs typeface="Gill Sans MT"/>
              </a:rPr>
              <a:t>points)</a:t>
            </a:r>
            <a:endParaRPr lang="en-US" sz="2400" dirty="0">
              <a:latin typeface="Gill Sans MT"/>
              <a:cs typeface="Gill Sans MT"/>
            </a:endParaRPr>
          </a:p>
          <a:p>
            <a:pPr marL="473075" marR="5080" indent="-343535">
              <a:spcBef>
                <a:spcPts val="765"/>
              </a:spcBef>
              <a:buFont typeface="Arial"/>
              <a:buChar char="•"/>
              <a:tabLst>
                <a:tab pos="473075" algn="l"/>
              </a:tabLst>
            </a:pPr>
            <a:r>
              <a:rPr lang="en-US" sz="2800" spc="-10" dirty="0" smtClean="0">
                <a:solidFill>
                  <a:srgbClr val="5C5D60"/>
                </a:solidFill>
                <a:latin typeface="Gill Sans MT"/>
                <a:cs typeface="Gill Sans MT"/>
              </a:rPr>
              <a:t>Up to 10 points may be earned for SMWB participation as indicated on SIR-10 and SIR-11.</a:t>
            </a:r>
            <a:endParaRPr lang="en-US" sz="2800" spc="-10" dirty="0">
              <a:solidFill>
                <a:srgbClr val="5C5D60"/>
              </a:solidFill>
              <a:latin typeface="Gill Sans MT"/>
              <a:cs typeface="Gill Sans MT"/>
            </a:endParaRPr>
          </a:p>
          <a:p>
            <a:pPr marL="0" indent="0">
              <a:buNone/>
            </a:pPr>
            <a:endParaRPr lang="en-US" dirty="0"/>
          </a:p>
        </p:txBody>
      </p:sp>
      <p:sp>
        <p:nvSpPr>
          <p:cNvPr id="4" name="Subtitle 3"/>
          <p:cNvSpPr>
            <a:spLocks noGrp="1"/>
          </p:cNvSpPr>
          <p:nvPr>
            <p:ph type="subTitle" idx="13"/>
          </p:nvPr>
        </p:nvSpPr>
        <p:spPr/>
        <p:txBody>
          <a:bodyPr>
            <a:normAutofit lnSpcReduction="10000"/>
          </a:bodyPr>
          <a:lstStyle/>
          <a:p>
            <a:r>
              <a:rPr lang="en-US" spc="-10" dirty="0">
                <a:solidFill>
                  <a:srgbClr val="158099"/>
                </a:solidFill>
                <a:latin typeface="Gill Sans MT"/>
                <a:cs typeface="Gill Sans MT"/>
              </a:rPr>
              <a:t>Price </a:t>
            </a:r>
            <a:r>
              <a:rPr lang="en-US" spc="-5" dirty="0">
                <a:solidFill>
                  <a:srgbClr val="158099"/>
                </a:solidFill>
                <a:latin typeface="Gill Sans MT"/>
                <a:cs typeface="Gill Sans MT"/>
              </a:rPr>
              <a:t>(</a:t>
            </a:r>
            <a:r>
              <a:rPr lang="en-US" spc="-5" dirty="0" smtClean="0">
                <a:solidFill>
                  <a:srgbClr val="158099"/>
                </a:solidFill>
                <a:latin typeface="Gill Sans MT"/>
                <a:cs typeface="Gill Sans MT"/>
              </a:rPr>
              <a:t>35</a:t>
            </a:r>
            <a:r>
              <a:rPr lang="en-US" spc="-10" dirty="0" smtClean="0">
                <a:solidFill>
                  <a:srgbClr val="158099"/>
                </a:solidFill>
                <a:latin typeface="Gill Sans MT"/>
                <a:cs typeface="Gill Sans MT"/>
              </a:rPr>
              <a:t> </a:t>
            </a:r>
            <a:r>
              <a:rPr lang="en-US" spc="-5" dirty="0">
                <a:solidFill>
                  <a:srgbClr val="158099"/>
                </a:solidFill>
                <a:latin typeface="Gill Sans MT"/>
                <a:cs typeface="Gill Sans MT"/>
              </a:rPr>
              <a:t>points)</a:t>
            </a:r>
            <a:endParaRPr lang="en-US" dirty="0">
              <a:latin typeface="Gill Sans MT"/>
              <a:cs typeface="Gill Sans MT"/>
            </a:endParaRPr>
          </a:p>
          <a:p>
            <a:endParaRPr lang="en-US" dirty="0"/>
          </a:p>
        </p:txBody>
      </p:sp>
    </p:spTree>
    <p:extLst>
      <p:ext uri="{BB962C8B-B14F-4D97-AF65-F5344CB8AC3E}">
        <p14:creationId xmlns:p14="http://schemas.microsoft.com/office/powerpoint/2010/main" val="3557063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Evaluation Criteria</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59213953"/>
              </p:ext>
            </p:extLst>
          </p:nvPr>
        </p:nvGraphicFramePr>
        <p:xfrm>
          <a:off x="609599" y="1918807"/>
          <a:ext cx="10972800" cy="1892863"/>
        </p:xfrm>
        <a:graphic>
          <a:graphicData uri="http://schemas.openxmlformats.org/drawingml/2006/table">
            <a:tbl>
              <a:tblPr firstRow="1" bandRow="1">
                <a:tableStyleId>{D7AC3CCA-C797-4891-BE02-D94E43425B78}</a:tableStyleId>
              </a:tblPr>
              <a:tblGrid>
                <a:gridCol w="5486400"/>
                <a:gridCol w="5486400"/>
              </a:tblGrid>
              <a:tr h="704143">
                <a:tc>
                  <a:txBody>
                    <a:bodyPr/>
                    <a:lstStyle/>
                    <a:p>
                      <a:pPr algn="ctr"/>
                      <a:r>
                        <a:rPr lang="en-US" sz="3600" dirty="0" smtClean="0">
                          <a:solidFill>
                            <a:schemeClr val="tx1">
                              <a:lumMod val="65000"/>
                              <a:lumOff val="35000"/>
                            </a:schemeClr>
                          </a:solidFill>
                        </a:rPr>
                        <a:t>Industry</a:t>
                      </a:r>
                      <a:endParaRPr lang="en-US" sz="3600" dirty="0">
                        <a:solidFill>
                          <a:schemeClr val="tx1">
                            <a:lumMod val="65000"/>
                            <a:lumOff val="35000"/>
                          </a:schemeClr>
                        </a:solidFill>
                      </a:endParaRPr>
                    </a:p>
                  </a:txBody>
                  <a:tcPr/>
                </a:tc>
                <a:tc>
                  <a:txBody>
                    <a:bodyPr/>
                    <a:lstStyle/>
                    <a:p>
                      <a:pPr algn="ctr"/>
                      <a:r>
                        <a:rPr lang="en-US" sz="3600" dirty="0" smtClean="0">
                          <a:solidFill>
                            <a:schemeClr val="tx1">
                              <a:lumMod val="65000"/>
                              <a:lumOff val="35000"/>
                            </a:schemeClr>
                          </a:solidFill>
                        </a:rPr>
                        <a:t>Aspirational</a:t>
                      </a:r>
                      <a:r>
                        <a:rPr lang="en-US" sz="3600" baseline="0" dirty="0" smtClean="0">
                          <a:solidFill>
                            <a:schemeClr val="tx1">
                              <a:lumMod val="65000"/>
                              <a:lumOff val="35000"/>
                            </a:schemeClr>
                          </a:solidFill>
                        </a:rPr>
                        <a:t> </a:t>
                      </a:r>
                      <a:r>
                        <a:rPr lang="en-US" sz="3600" dirty="0" smtClean="0">
                          <a:solidFill>
                            <a:schemeClr val="tx1">
                              <a:lumMod val="65000"/>
                              <a:lumOff val="35000"/>
                            </a:schemeClr>
                          </a:solidFill>
                        </a:rPr>
                        <a:t>SMWB Goal</a:t>
                      </a:r>
                      <a:endParaRPr lang="en-US" sz="3600" dirty="0">
                        <a:solidFill>
                          <a:schemeClr val="tx1">
                            <a:lumMod val="65000"/>
                            <a:lumOff val="35000"/>
                          </a:schemeClr>
                        </a:solidFill>
                      </a:endParaRPr>
                    </a:p>
                  </a:txBody>
                  <a:tcPr/>
                </a:tc>
              </a:tr>
              <a:tr h="704143">
                <a:tc>
                  <a:txBody>
                    <a:bodyPr/>
                    <a:lstStyle/>
                    <a:p>
                      <a:pPr algn="ctr"/>
                      <a:r>
                        <a:rPr lang="en-US" sz="3600" dirty="0" smtClean="0">
                          <a:solidFill>
                            <a:schemeClr val="tx1">
                              <a:lumMod val="65000"/>
                              <a:lumOff val="35000"/>
                            </a:schemeClr>
                          </a:solidFill>
                        </a:rPr>
                        <a:t>Construction</a:t>
                      </a:r>
                      <a:endParaRPr lang="en-US" sz="3600" dirty="0">
                        <a:solidFill>
                          <a:schemeClr val="tx1">
                            <a:lumMod val="65000"/>
                            <a:lumOff val="35000"/>
                          </a:schemeClr>
                        </a:solidFill>
                      </a:endParaRPr>
                    </a:p>
                  </a:txBody>
                  <a:tcPr/>
                </a:tc>
                <a:tc>
                  <a:txBody>
                    <a:bodyPr/>
                    <a:lstStyle/>
                    <a:p>
                      <a:pPr algn="ctr"/>
                      <a:r>
                        <a:rPr lang="en-US" sz="3600" dirty="0" smtClean="0">
                          <a:solidFill>
                            <a:schemeClr val="tx1">
                              <a:lumMod val="65000"/>
                              <a:lumOff val="35000"/>
                            </a:schemeClr>
                          </a:solidFill>
                        </a:rPr>
                        <a:t>20%</a:t>
                      </a:r>
                      <a:endParaRPr lang="en-US" sz="3600" dirty="0">
                        <a:solidFill>
                          <a:schemeClr val="tx1">
                            <a:lumMod val="65000"/>
                            <a:lumOff val="35000"/>
                          </a:schemeClr>
                        </a:solidFill>
                      </a:endParaRPr>
                    </a:p>
                  </a:txBody>
                  <a:tcPr/>
                </a:tc>
              </a:tr>
            </a:tbl>
          </a:graphicData>
        </a:graphic>
      </p:graphicFrame>
      <p:sp>
        <p:nvSpPr>
          <p:cNvPr id="2" name="TextBox 1"/>
          <p:cNvSpPr txBox="1"/>
          <p:nvPr/>
        </p:nvSpPr>
        <p:spPr>
          <a:xfrm>
            <a:off x="1143000" y="1338943"/>
            <a:ext cx="468086" cy="769441"/>
          </a:xfrm>
          <a:prstGeom prst="rect">
            <a:avLst/>
          </a:prstGeom>
          <a:noFill/>
        </p:spPr>
        <p:txBody>
          <a:bodyPr wrap="square" rtlCol="0">
            <a:spAutoFit/>
          </a:bodyPr>
          <a:lstStyle/>
          <a:p>
            <a:endParaRPr lang="en-US" dirty="0"/>
          </a:p>
        </p:txBody>
      </p:sp>
      <p:sp>
        <p:nvSpPr>
          <p:cNvPr id="4" name="TextBox 3"/>
          <p:cNvSpPr txBox="1"/>
          <p:nvPr/>
        </p:nvSpPr>
        <p:spPr>
          <a:xfrm>
            <a:off x="609599" y="3935392"/>
            <a:ext cx="10972800" cy="1384995"/>
          </a:xfrm>
          <a:prstGeom prst="rect">
            <a:avLst/>
          </a:prstGeom>
          <a:noFill/>
        </p:spPr>
        <p:txBody>
          <a:bodyPr wrap="square" rtlCol="0">
            <a:spAutoFit/>
          </a:bodyPr>
          <a:lstStyle/>
          <a:p>
            <a:pPr>
              <a:buNone/>
            </a:pPr>
            <a:r>
              <a:rPr lang="en-US" sz="4000" dirty="0" smtClean="0">
                <a:solidFill>
                  <a:schemeClr val="bg1">
                    <a:lumMod val="50000"/>
                  </a:schemeClr>
                </a:solidFill>
                <a:latin typeface="Gill Sans MT" panose="020B0502020104020203" pitchFamily="34" charset="0"/>
              </a:rPr>
              <a:t>The aspirational SMWB goal is expressed as 20% of your total bid price.</a:t>
            </a:r>
            <a:r>
              <a:rPr lang="en-US" dirty="0" smtClean="0"/>
              <a:t> </a:t>
            </a:r>
            <a:endParaRPr lang="en-US" dirty="0"/>
          </a:p>
        </p:txBody>
      </p:sp>
    </p:spTree>
    <p:extLst>
      <p:ext uri="{BB962C8B-B14F-4D97-AF65-F5344CB8AC3E}">
        <p14:creationId xmlns:p14="http://schemas.microsoft.com/office/powerpoint/2010/main" val="2117222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SMWVB Scoring</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788175334"/>
              </p:ext>
            </p:extLst>
          </p:nvPr>
        </p:nvGraphicFramePr>
        <p:xfrm>
          <a:off x="370115" y="1026046"/>
          <a:ext cx="11373866" cy="4985260"/>
        </p:xfrm>
        <a:graphic>
          <a:graphicData uri="http://schemas.openxmlformats.org/drawingml/2006/table">
            <a:tbl>
              <a:tblPr>
                <a:tableStyleId>{5C22544A-7EE6-4342-B048-85BDC9FD1C3A}</a:tableStyleId>
              </a:tblPr>
              <a:tblGrid>
                <a:gridCol w="11373866"/>
              </a:tblGrid>
              <a:tr h="256349">
                <a:tc>
                  <a:txBody>
                    <a:bodyPr/>
                    <a:lstStyle/>
                    <a:p>
                      <a:pPr algn="just" fontAlgn="b"/>
                      <a:r>
                        <a:rPr lang="en-US" sz="1600" b="1" u="none" strike="noStrike" dirty="0">
                          <a:solidFill>
                            <a:schemeClr val="tx1">
                              <a:lumMod val="65000"/>
                              <a:lumOff val="35000"/>
                            </a:schemeClr>
                          </a:solidFill>
                          <a:effectLst/>
                        </a:rPr>
                        <a:t>Proposed SAWS Construction Alternative Delivery Method SMWB Scoring: </a:t>
                      </a:r>
                      <a:endParaRPr lang="en-US" sz="1600" b="1" i="0" u="none" strike="noStrike" dirty="0">
                        <a:solidFill>
                          <a:schemeClr val="tx1">
                            <a:lumMod val="65000"/>
                            <a:lumOff val="35000"/>
                          </a:schemeClr>
                        </a:solidFill>
                        <a:effectLst/>
                        <a:latin typeface="Calibri" panose="020F0502020204030204" pitchFamily="34" charset="0"/>
                      </a:endParaRPr>
                    </a:p>
                  </a:txBody>
                  <a:tcPr marL="8260" marR="8260" marT="8260" marB="0" anchor="b"/>
                </a:tc>
              </a:tr>
              <a:tr h="905636">
                <a:tc>
                  <a:txBody>
                    <a:bodyPr/>
                    <a:lstStyle/>
                    <a:p>
                      <a:pPr algn="just" fontAlgn="b"/>
                      <a:r>
                        <a:rPr lang="en-US" sz="1400" u="none" strike="noStrike" dirty="0" smtClean="0">
                          <a:solidFill>
                            <a:schemeClr val="tx1">
                              <a:lumMod val="65000"/>
                              <a:lumOff val="35000"/>
                            </a:schemeClr>
                          </a:solidFill>
                          <a:effectLst/>
                          <a:latin typeface="Gill Sans MT" panose="020B0502020104020203" pitchFamily="34" charset="0"/>
                        </a:rPr>
                        <a:t>All</a:t>
                      </a:r>
                      <a:r>
                        <a:rPr lang="en-US" sz="1400" u="none" strike="noStrike" baseline="0" dirty="0" smtClean="0">
                          <a:solidFill>
                            <a:schemeClr val="tx1">
                              <a:lumMod val="65000"/>
                              <a:lumOff val="35000"/>
                            </a:schemeClr>
                          </a:solidFill>
                          <a:effectLst/>
                          <a:latin typeface="Gill Sans MT" panose="020B0502020104020203" pitchFamily="34" charset="0"/>
                        </a:rPr>
                        <a:t> respondents may earn the</a:t>
                      </a:r>
                      <a:r>
                        <a:rPr lang="en-US" sz="1400" u="none" strike="noStrike" dirty="0" smtClean="0">
                          <a:solidFill>
                            <a:schemeClr val="tx1">
                              <a:lumMod val="65000"/>
                              <a:lumOff val="35000"/>
                            </a:schemeClr>
                          </a:solidFill>
                          <a:effectLst/>
                          <a:latin typeface="Gill Sans MT" panose="020B0502020104020203" pitchFamily="34" charset="0"/>
                        </a:rPr>
                        <a:t> </a:t>
                      </a:r>
                      <a:r>
                        <a:rPr lang="en-US" sz="1400" u="none" strike="noStrike" dirty="0">
                          <a:solidFill>
                            <a:schemeClr val="tx1">
                              <a:lumMod val="65000"/>
                              <a:lumOff val="35000"/>
                            </a:schemeClr>
                          </a:solidFill>
                          <a:effectLst/>
                          <a:latin typeface="Gill Sans MT" panose="020B0502020104020203" pitchFamily="34" charset="0"/>
                        </a:rPr>
                        <a:t>maximum number of SMWB points </a:t>
                      </a:r>
                      <a:r>
                        <a:rPr lang="en-US" sz="1400" u="none" strike="noStrike" dirty="0" smtClean="0">
                          <a:solidFill>
                            <a:schemeClr val="tx1">
                              <a:lumMod val="65000"/>
                              <a:lumOff val="35000"/>
                            </a:schemeClr>
                          </a:solidFill>
                          <a:effectLst/>
                          <a:latin typeface="Gill Sans MT" panose="020B0502020104020203" pitchFamily="34" charset="0"/>
                        </a:rPr>
                        <a:t>(10 points).  </a:t>
                      </a:r>
                      <a:r>
                        <a:rPr lang="en-US" sz="1400" u="none" strike="noStrike" dirty="0">
                          <a:solidFill>
                            <a:schemeClr val="tx1">
                              <a:lumMod val="65000"/>
                              <a:lumOff val="35000"/>
                            </a:schemeClr>
                          </a:solidFill>
                          <a:effectLst/>
                          <a:latin typeface="Gill Sans MT" panose="020B0502020104020203" pitchFamily="34" charset="0"/>
                        </a:rPr>
                        <a:t>Firms may use any combination of points below when attempting to meet the SMWB goals. Self-performance and subcontracting may be used to achieve the aspirational goals and earn points. SMWB prime contractors and/or subcontractors must be certified by the South Central Texas Regional Certification Agency, and must have a local presence in the San Antonio Metropolitan Statistical Area in order to be </a:t>
                      </a:r>
                      <a:r>
                        <a:rPr lang="en-US" sz="1400" u="none" strike="noStrike" dirty="0" smtClean="0">
                          <a:solidFill>
                            <a:schemeClr val="tx1">
                              <a:lumMod val="65000"/>
                              <a:lumOff val="35000"/>
                            </a:schemeClr>
                          </a:solidFill>
                          <a:effectLst/>
                          <a:latin typeface="Gill Sans MT" panose="020B0502020104020203" pitchFamily="34" charset="0"/>
                        </a:rPr>
                        <a:t>eligible </a:t>
                      </a:r>
                      <a:r>
                        <a:rPr lang="en-US" sz="1400" u="none" strike="noStrike" dirty="0">
                          <a:solidFill>
                            <a:schemeClr val="tx1">
                              <a:lumMod val="65000"/>
                              <a:lumOff val="35000"/>
                            </a:schemeClr>
                          </a:solidFill>
                          <a:effectLst/>
                          <a:latin typeface="Gill Sans MT" panose="020B0502020104020203" pitchFamily="34" charset="0"/>
                        </a:rPr>
                        <a:t>for SMWB points.  </a:t>
                      </a:r>
                      <a:endParaRPr lang="en-US" sz="1400" b="0" i="1"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25355">
                <a:tc>
                  <a:txBody>
                    <a:bodyPr/>
                    <a:lstStyle/>
                    <a:p>
                      <a:pPr algn="just" fontAlgn="b"/>
                      <a:endParaRPr lang="en-US" sz="14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1. M/WBE Scoring Method: 10 Points (By percentage)  20.00% M/WBE Goal</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 and 4.99%: 1 Point</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5% and 9.99%: 2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10% and 14.99%: 4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15% and 16.99%: 5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17% and 19.99%: 8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meeting or exceeding 20.00%: 10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25355">
                <a:tc>
                  <a:txBody>
                    <a:bodyPr/>
                    <a:lstStyle/>
                    <a:p>
                      <a:pPr algn="just" fontAlgn="b"/>
                      <a:endParaRPr lang="en-US" sz="14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tc>
              </a:tr>
              <a:tr h="296377">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2. SBE (Non-M/WBE) Scoring Method: 5 Points (By percentage)  5% SBE Goal</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1% and 1.99%: 1 Point</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2% and 2.99%: 2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3% and 3.99%: 3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4% and 4.99%: 4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meeting or exceeding 5.00%: 5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bl>
          </a:graphicData>
        </a:graphic>
      </p:graphicFrame>
    </p:spTree>
    <p:extLst>
      <p:ext uri="{BB962C8B-B14F-4D97-AF65-F5344CB8AC3E}">
        <p14:creationId xmlns:p14="http://schemas.microsoft.com/office/powerpoint/2010/main" val="3847323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Accepted SMWVB Certification Agency</a:t>
            </a:r>
          </a:p>
        </p:txBody>
      </p:sp>
      <p:sp>
        <p:nvSpPr>
          <p:cNvPr id="5" name="Content Placeholder 4"/>
          <p:cNvSpPr>
            <a:spLocks noGrp="1"/>
          </p:cNvSpPr>
          <p:nvPr>
            <p:ph idx="1"/>
          </p:nvPr>
        </p:nvSpPr>
        <p:spPr>
          <a:xfrm>
            <a:off x="673728" y="960017"/>
            <a:ext cx="10974190" cy="5011295"/>
          </a:xfrm>
        </p:spPr>
        <p:txBody>
          <a:bodyPr/>
          <a:lstStyle/>
          <a:p>
            <a:pPr algn="just"/>
            <a:r>
              <a:rPr lang="en-US" sz="2800" b="1" dirty="0" smtClean="0"/>
              <a:t>South </a:t>
            </a:r>
            <a:r>
              <a:rPr lang="en-US" sz="2800" b="1" dirty="0"/>
              <a:t>Central Texas Regional Certification </a:t>
            </a:r>
            <a:r>
              <a:rPr lang="en-US" sz="2800" b="1" dirty="0" smtClean="0"/>
              <a:t>Agency</a:t>
            </a:r>
            <a:endParaRPr lang="en-US" sz="2800" b="1" dirty="0"/>
          </a:p>
          <a:p>
            <a:pPr marL="0" indent="0" algn="just">
              <a:buNone/>
            </a:pPr>
            <a:r>
              <a:rPr lang="en-US" sz="2800" dirty="0" smtClean="0"/>
              <a:t>(Includes the Texas </a:t>
            </a:r>
            <a:r>
              <a:rPr lang="en-US" sz="2800" dirty="0"/>
              <a:t>Historically Underutilized Business </a:t>
            </a:r>
            <a:r>
              <a:rPr lang="en-US" sz="2800" dirty="0" smtClean="0"/>
              <a:t>“HUB” Program)</a:t>
            </a:r>
          </a:p>
          <a:p>
            <a:pPr marL="0" indent="0" algn="just">
              <a:buNone/>
            </a:pPr>
            <a:endParaRPr lang="en-US" dirty="0" smtClean="0"/>
          </a:p>
          <a:p>
            <a:pPr marL="0" indent="0" algn="just">
              <a:buNone/>
            </a:pPr>
            <a:r>
              <a:rPr lang="en-US" sz="2800" u="sng" dirty="0" smtClean="0"/>
              <a:t>Minimum Qualifications for SMWVB recognition:</a:t>
            </a:r>
          </a:p>
          <a:p>
            <a:pPr algn="just"/>
            <a:r>
              <a:rPr lang="en-US" sz="2800" dirty="0" smtClean="0"/>
              <a:t>SBE-Certified </a:t>
            </a:r>
            <a:r>
              <a:rPr lang="en-US" sz="2800" dirty="0"/>
              <a:t>(even </a:t>
            </a:r>
            <a:r>
              <a:rPr lang="en-US" sz="2800" dirty="0" smtClean="0"/>
              <a:t>MBEs </a:t>
            </a:r>
            <a:r>
              <a:rPr lang="en-US" sz="2800" dirty="0"/>
              <a:t>and </a:t>
            </a:r>
            <a:r>
              <a:rPr lang="en-US" sz="2800" dirty="0" smtClean="0"/>
              <a:t>WBEs)</a:t>
            </a:r>
          </a:p>
          <a:p>
            <a:pPr algn="just"/>
            <a:r>
              <a:rPr lang="en-US" sz="2800" b="1" dirty="0" smtClean="0"/>
              <a:t>Local </a:t>
            </a:r>
            <a:r>
              <a:rPr lang="en-US" sz="2800" b="1" dirty="0"/>
              <a:t>office or local equipment </a:t>
            </a:r>
            <a:r>
              <a:rPr lang="en-US" sz="2800" b="1" dirty="0" smtClean="0"/>
              <a:t>yard</a:t>
            </a:r>
            <a:endParaRPr lang="en-US" sz="2800" b="1" dirty="0"/>
          </a:p>
          <a:p>
            <a:endParaRPr lang="en-US" dirty="0"/>
          </a:p>
        </p:txBody>
      </p:sp>
    </p:spTree>
    <p:extLst>
      <p:ext uri="{BB962C8B-B14F-4D97-AF65-F5344CB8AC3E}">
        <p14:creationId xmlns:p14="http://schemas.microsoft.com/office/powerpoint/2010/main" val="69896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Good Faith Effort Plan (GFEP) FAQs</a:t>
            </a:r>
            <a:r>
              <a:rPr lang="en-US" dirty="0"/>
              <a:t/>
            </a:r>
            <a:br>
              <a:rPr lang="en-US" dirty="0"/>
            </a:br>
            <a:endParaRPr lang="en-US" dirty="0"/>
          </a:p>
        </p:txBody>
      </p:sp>
      <p:sp>
        <p:nvSpPr>
          <p:cNvPr id="4" name="Content Placeholder 4"/>
          <p:cNvSpPr txBox="1">
            <a:spLocks noGrp="1"/>
          </p:cNvSpPr>
          <p:nvPr>
            <p:ph idx="1"/>
          </p:nvPr>
        </p:nvSpPr>
        <p:spPr>
          <a:xfrm>
            <a:off x="609599" y="834443"/>
            <a:ext cx="11389896" cy="5355312"/>
          </a:xfrm>
          <a:prstGeom prst="rect">
            <a:avLst/>
          </a:prstGeom>
          <a:noFill/>
        </p:spPr>
        <p:txBody>
          <a:bodyPr wrap="square" rtlCol="0">
            <a:spAutoFit/>
          </a:bodyPr>
          <a:lstStyle/>
          <a:p>
            <a:pPr marL="0" lvl="0" indent="-396875">
              <a:spcBef>
                <a:spcPts val="0"/>
              </a:spcBef>
            </a:pPr>
            <a:r>
              <a:rPr lang="en-US" sz="1800" b="1" dirty="0">
                <a:solidFill>
                  <a:prstClr val="black">
                    <a:lumMod val="65000"/>
                    <a:lumOff val="35000"/>
                  </a:prstClr>
                </a:solidFill>
              </a:rPr>
              <a:t>Q: Is the 20% SMWVB goal mandatory?</a:t>
            </a:r>
          </a:p>
          <a:p>
            <a:pPr marL="738188" lvl="0">
              <a:spcBef>
                <a:spcPts val="0"/>
              </a:spcBef>
              <a:buNone/>
            </a:pPr>
            <a:r>
              <a:rPr lang="en-US" sz="1800" dirty="0">
                <a:solidFill>
                  <a:prstClr val="black">
                    <a:lumMod val="65000"/>
                    <a:lumOff val="35000"/>
                  </a:prstClr>
                </a:solidFill>
              </a:rPr>
              <a:t>A:  No, but we ask prime contractors to do their best with good faith outreach efforts. If the goal is not met, proof of outreach efforts is required with the submittal.</a:t>
            </a:r>
          </a:p>
          <a:p>
            <a:pPr lvl="0">
              <a:spcBef>
                <a:spcPts val="0"/>
              </a:spcBef>
              <a:buNone/>
            </a:pPr>
            <a:endParaRPr lang="en-US" sz="1800" dirty="0">
              <a:solidFill>
                <a:prstClr val="black">
                  <a:lumMod val="65000"/>
                  <a:lumOff val="35000"/>
                </a:prstClr>
              </a:solidFill>
            </a:endParaRPr>
          </a:p>
          <a:p>
            <a:pPr marL="0" lvl="0" indent="-396875">
              <a:spcBef>
                <a:spcPts val="0"/>
              </a:spcBef>
            </a:pPr>
            <a:r>
              <a:rPr lang="en-US" sz="1800" b="1" dirty="0">
                <a:solidFill>
                  <a:prstClr val="black">
                    <a:lumMod val="65000"/>
                    <a:lumOff val="35000"/>
                  </a:prstClr>
                </a:solidFill>
              </a:rPr>
              <a:t>Q: What if I am having trouble finding SMWVB subcontractors?</a:t>
            </a:r>
          </a:p>
          <a:p>
            <a:pPr marL="738188" lvl="0">
              <a:spcBef>
                <a:spcPts val="0"/>
              </a:spcBef>
              <a:buNone/>
            </a:pPr>
            <a:r>
              <a:rPr lang="en-US" sz="1800" dirty="0">
                <a:solidFill>
                  <a:prstClr val="black">
                    <a:lumMod val="65000"/>
                    <a:lumOff val="35000"/>
                  </a:prstClr>
                </a:solidFill>
              </a:rPr>
              <a:t>A:  Please email the SMWVB Program Manager with the scopes of work you are seeking.  You will receive lists of local SMWVB-certified firms to contact.</a:t>
            </a:r>
          </a:p>
          <a:p>
            <a:pPr marL="738188" lvl="0">
              <a:spcBef>
                <a:spcPts val="0"/>
              </a:spcBef>
              <a:buNone/>
            </a:pPr>
            <a:endParaRPr lang="en-US" sz="1800" dirty="0">
              <a:solidFill>
                <a:prstClr val="black">
                  <a:lumMod val="65000"/>
                  <a:lumOff val="35000"/>
                </a:prstClr>
              </a:solidFill>
            </a:endParaRPr>
          </a:p>
          <a:p>
            <a:pPr marL="0" lvl="0" indent="395288">
              <a:spcBef>
                <a:spcPts val="0"/>
              </a:spcBef>
              <a:tabLst>
                <a:tab pos="627063" algn="l"/>
              </a:tabLst>
            </a:pPr>
            <a:r>
              <a:rPr lang="en-US" sz="1800" b="1" dirty="0">
                <a:solidFill>
                  <a:prstClr val="black">
                    <a:lumMod val="65000"/>
                    <a:lumOff val="35000"/>
                  </a:prstClr>
                </a:solidFill>
              </a:rPr>
              <a:t>Q: What if my business is SMWVB-certified? Do I need to find SMWVB subs?</a:t>
            </a:r>
          </a:p>
          <a:p>
            <a:pPr marL="738188" lvl="0">
              <a:spcBef>
                <a:spcPts val="0"/>
              </a:spcBef>
              <a:buNone/>
            </a:pPr>
            <a:r>
              <a:rPr lang="en-US" sz="1800" dirty="0">
                <a:solidFill>
                  <a:prstClr val="black">
                    <a:lumMod val="65000"/>
                    <a:lumOff val="35000"/>
                  </a:prstClr>
                </a:solidFill>
              </a:rPr>
              <a:t>A:  If your firm is SMWVB-certified, you will most likely meet the goal. However, the GFEP is a required document, and a good faith outreach effort is still necessary.</a:t>
            </a:r>
          </a:p>
          <a:p>
            <a:pPr marL="738188" lvl="0">
              <a:spcBef>
                <a:spcPts val="0"/>
              </a:spcBef>
              <a:buNone/>
            </a:pPr>
            <a:endParaRPr lang="en-US" sz="1800" dirty="0">
              <a:solidFill>
                <a:prstClr val="black">
                  <a:lumMod val="65000"/>
                  <a:lumOff val="35000"/>
                </a:prstClr>
              </a:solidFill>
            </a:endParaRPr>
          </a:p>
          <a:p>
            <a:pPr>
              <a:spcBef>
                <a:spcPts val="0"/>
              </a:spcBef>
            </a:pPr>
            <a:r>
              <a:rPr lang="en-US" sz="1800" b="1" dirty="0"/>
              <a:t> Q: Do I need to include all my subcontractors in the GFEP or just those that qualify towards the   </a:t>
            </a:r>
          </a:p>
          <a:p>
            <a:pPr marL="0" indent="0">
              <a:spcBef>
                <a:spcPts val="0"/>
              </a:spcBef>
              <a:buNone/>
            </a:pPr>
            <a:r>
              <a:rPr lang="en-US" sz="1800" b="1" dirty="0"/>
              <a:t>           SMWVB goal?</a:t>
            </a:r>
          </a:p>
          <a:p>
            <a:pPr marL="0" indent="0">
              <a:spcBef>
                <a:spcPts val="0"/>
              </a:spcBef>
              <a:buNone/>
            </a:pPr>
            <a:r>
              <a:rPr lang="en-US" sz="1800" dirty="0"/>
              <a:t>       A:  All subcontractors need to be included in the GFEP, even those that may not count towards the SMWVB goal. </a:t>
            </a:r>
          </a:p>
          <a:p>
            <a:pPr lvl="0">
              <a:spcBef>
                <a:spcPts val="0"/>
              </a:spcBef>
              <a:buNone/>
            </a:pPr>
            <a:endParaRPr lang="en-US" sz="1800" dirty="0">
              <a:solidFill>
                <a:prstClr val="black">
                  <a:lumMod val="65000"/>
                  <a:lumOff val="35000"/>
                </a:prstClr>
              </a:solidFill>
            </a:endParaRPr>
          </a:p>
          <a:p>
            <a:pPr marL="0" lvl="0" indent="395288">
              <a:spcBef>
                <a:spcPts val="0"/>
              </a:spcBef>
            </a:pPr>
            <a:r>
              <a:rPr lang="en-US" sz="1800" b="1" dirty="0">
                <a:solidFill>
                  <a:prstClr val="black">
                    <a:lumMod val="65000"/>
                    <a:lumOff val="35000"/>
                  </a:prstClr>
                </a:solidFill>
              </a:rPr>
              <a:t>Q: What if I have questions about the GFEP?</a:t>
            </a:r>
          </a:p>
          <a:p>
            <a:pPr marL="738188" lvl="0">
              <a:spcBef>
                <a:spcPts val="0"/>
              </a:spcBef>
              <a:buNone/>
              <a:tabLst>
                <a:tab pos="687388" algn="l"/>
              </a:tabLst>
            </a:pPr>
            <a:r>
              <a:rPr lang="en-US" sz="1800" dirty="0">
                <a:solidFill>
                  <a:prstClr val="black">
                    <a:lumMod val="65000"/>
                    <a:lumOff val="35000"/>
                  </a:prstClr>
                </a:solidFill>
              </a:rPr>
              <a:t> A: Please contact the SMWVB Program Manager at 210-233-3420, or at </a:t>
            </a:r>
            <a:r>
              <a:rPr lang="en-US" sz="1800" dirty="0">
                <a:solidFill>
                  <a:prstClr val="black">
                    <a:lumMod val="65000"/>
                    <a:lumOff val="35000"/>
                  </a:prstClr>
                </a:solidFill>
                <a:hlinkClick r:id="rId3"/>
              </a:rPr>
              <a:t>Marisol.Robles@saws.org</a:t>
            </a:r>
            <a:r>
              <a:rPr lang="en-US" sz="1800" dirty="0">
                <a:solidFill>
                  <a:prstClr val="black">
                    <a:lumMod val="65000"/>
                    <a:lumOff val="35000"/>
                  </a:prstClr>
                </a:solidFill>
              </a:rPr>
              <a:t> . GFEP questions can be asked at any time before the submittal is due.</a:t>
            </a:r>
          </a:p>
        </p:txBody>
      </p:sp>
    </p:spTree>
    <p:extLst>
      <p:ext uri="{BB962C8B-B14F-4D97-AF65-F5344CB8AC3E}">
        <p14:creationId xmlns:p14="http://schemas.microsoft.com/office/powerpoint/2010/main" val="880882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88515" y="2236678"/>
            <a:ext cx="7021646" cy="3862769"/>
          </a:xfrm>
          <a:prstGeom prst="rect">
            <a:avLst/>
          </a:prstGeom>
        </p:spPr>
      </p:pic>
      <p:sp>
        <p:nvSpPr>
          <p:cNvPr id="5" name="Title 3"/>
          <p:cNvSpPr>
            <a:spLocks noGrp="1"/>
          </p:cNvSpPr>
          <p:nvPr>
            <p:ph type="title"/>
          </p:nvPr>
        </p:nvSpPr>
        <p:spPr>
          <a:xfrm>
            <a:off x="170121" y="414670"/>
            <a:ext cx="11829374" cy="2182756"/>
          </a:xfrm>
        </p:spPr>
        <p:txBody>
          <a:bodyPr/>
          <a:lstStyle/>
          <a:p>
            <a:r>
              <a:rPr lang="en-US" sz="2800" dirty="0"/>
              <a:t>Post Award: Subcontractor Payment &amp; Utilization Reporting (S.P.U.R.) System</a:t>
            </a:r>
            <a:br>
              <a:rPr lang="en-US" sz="2800" dirty="0"/>
            </a:br>
            <a:r>
              <a:rPr lang="en-US" sz="2000" dirty="0"/>
              <a:t>1. Subcontractor &amp; Supplier Payment Tracking</a:t>
            </a:r>
            <a:br>
              <a:rPr lang="en-US" sz="2000" dirty="0"/>
            </a:br>
            <a:r>
              <a:rPr lang="en-US" sz="2000" dirty="0"/>
              <a:t>2. Subcontractor and Supplier Additions or Substitutions </a:t>
            </a:r>
            <a:br>
              <a:rPr lang="en-US" sz="2000" dirty="0"/>
            </a:br>
            <a:r>
              <a:rPr lang="en-US" sz="2000" dirty="0"/>
              <a:t>3. LCP Tracker  </a:t>
            </a:r>
            <a:br>
              <a:rPr lang="en-US" sz="2000" dirty="0"/>
            </a:br>
            <a:r>
              <a:rPr lang="en-US" sz="2000" dirty="0"/>
              <a:t>4. Must be Current and Accurate before Retainage is released</a:t>
            </a:r>
            <a:br>
              <a:rPr lang="en-US" sz="2000" dirty="0"/>
            </a:br>
            <a:r>
              <a:rPr lang="en-US" sz="2800" dirty="0">
                <a:hlinkClick r:id="rId3"/>
              </a:rPr>
              <a:t>https://saws.smwbe.com</a:t>
            </a:r>
            <a:r>
              <a:rPr lang="en-US" sz="2800" dirty="0"/>
              <a:t> </a:t>
            </a:r>
            <a:r>
              <a:rPr lang="en-US" sz="2000" dirty="0"/>
              <a:t/>
            </a:r>
            <a:br>
              <a:rPr lang="en-US" sz="2000" dirty="0"/>
            </a:br>
            <a:r>
              <a:rPr lang="en-US" sz="2000" dirty="0"/>
              <a:t/>
            </a:r>
            <a:br>
              <a:rPr lang="en-US" sz="2000" dirty="0"/>
            </a:br>
            <a:endParaRPr lang="en-US" sz="2800" dirty="0"/>
          </a:p>
        </p:txBody>
      </p:sp>
    </p:spTree>
    <p:extLst>
      <p:ext uri="{BB962C8B-B14F-4D97-AF65-F5344CB8AC3E}">
        <p14:creationId xmlns:p14="http://schemas.microsoft.com/office/powerpoint/2010/main" val="415071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t>
            </a:r>
            <a:r>
              <a:rPr lang="en-US" dirty="0" smtClean="0"/>
              <a:t>Reminders</a:t>
            </a:r>
            <a:endParaRPr lang="en-US" dirty="0"/>
          </a:p>
        </p:txBody>
      </p:sp>
      <p:sp>
        <p:nvSpPr>
          <p:cNvPr id="3" name="Content Placeholder 2"/>
          <p:cNvSpPr>
            <a:spLocks noGrp="1"/>
          </p:cNvSpPr>
          <p:nvPr>
            <p:ph idx="1"/>
          </p:nvPr>
        </p:nvSpPr>
        <p:spPr>
          <a:xfrm>
            <a:off x="609599" y="950027"/>
            <a:ext cx="11389896" cy="3344387"/>
          </a:xfrm>
        </p:spPr>
        <p:txBody>
          <a:bodyPr/>
          <a:lstStyle/>
          <a:p>
            <a:pPr lvl="0">
              <a:spcBef>
                <a:spcPts val="0"/>
              </a:spcBef>
            </a:pPr>
            <a:r>
              <a:rPr lang="en-US" sz="2800" dirty="0"/>
              <a:t>Register with Vendor Registration Program on the SAWS website at </a:t>
            </a:r>
            <a:r>
              <a:rPr lang="en-US" sz="2800" u="sng" dirty="0">
                <a:hlinkClick r:id="rId3"/>
              </a:rPr>
              <a:t>www.saws.org</a:t>
            </a:r>
            <a:r>
              <a:rPr lang="en-US" sz="2800" dirty="0"/>
              <a:t> to ensure access to the latest information.</a:t>
            </a:r>
          </a:p>
          <a:p>
            <a:pPr marL="0" lvl="0" indent="0">
              <a:spcBef>
                <a:spcPts val="0"/>
              </a:spcBef>
              <a:buNone/>
            </a:pPr>
            <a:endParaRPr lang="en-US" sz="2800" dirty="0"/>
          </a:p>
          <a:p>
            <a:pPr lvl="0">
              <a:spcBef>
                <a:spcPts val="0"/>
              </a:spcBef>
            </a:pPr>
            <a:r>
              <a:rPr lang="en-US" sz="2800" dirty="0"/>
              <a:t>To receive updates on </a:t>
            </a:r>
            <a:r>
              <a:rPr lang="en-US" sz="2800" u="sng" dirty="0"/>
              <a:t>specific projects</a:t>
            </a:r>
            <a:r>
              <a:rPr lang="en-US" sz="2800" dirty="0"/>
              <a:t>, registered vendors should subscribe to the project by selecting the project, and clicking ‘Subscribe’ under the Notify Me box.</a:t>
            </a:r>
          </a:p>
        </p:txBody>
      </p:sp>
      <p:pic>
        <p:nvPicPr>
          <p:cNvPr id="4" name="Picture 3"/>
          <p:cNvPicPr>
            <a:picLocks noChangeAspect="1"/>
          </p:cNvPicPr>
          <p:nvPr/>
        </p:nvPicPr>
        <p:blipFill>
          <a:blip r:embed="rId4"/>
          <a:stretch>
            <a:fillRect/>
          </a:stretch>
        </p:blipFill>
        <p:spPr>
          <a:xfrm>
            <a:off x="5532664" y="3320142"/>
            <a:ext cx="2688772" cy="2481943"/>
          </a:xfrm>
          <a:prstGeom prst="rect">
            <a:avLst/>
          </a:prstGeom>
        </p:spPr>
      </p:pic>
    </p:spTree>
    <p:extLst>
      <p:ext uri="{BB962C8B-B14F-4D97-AF65-F5344CB8AC3E}">
        <p14:creationId xmlns:p14="http://schemas.microsoft.com/office/powerpoint/2010/main" val="3923413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t>
            </a:r>
            <a:r>
              <a:rPr lang="en-US" dirty="0" smtClean="0"/>
              <a:t>Reminders</a:t>
            </a:r>
            <a:r>
              <a:rPr lang="en-US" dirty="0"/>
              <a:t/>
            </a:r>
            <a:br>
              <a:rPr lang="en-US" dirty="0"/>
            </a:br>
            <a:endParaRPr lang="en-US" dirty="0"/>
          </a:p>
        </p:txBody>
      </p:sp>
      <p:sp>
        <p:nvSpPr>
          <p:cNvPr id="3" name="Content Placeholder 2"/>
          <p:cNvSpPr>
            <a:spLocks noGrp="1"/>
          </p:cNvSpPr>
          <p:nvPr>
            <p:ph idx="1"/>
          </p:nvPr>
        </p:nvSpPr>
        <p:spPr/>
        <p:txBody>
          <a:bodyPr/>
          <a:lstStyle/>
          <a:p>
            <a:pPr marL="354965" marR="101600" indent="-342265">
              <a:buFont typeface="Arial"/>
              <a:buChar char="•"/>
              <a:tabLst>
                <a:tab pos="355600" algn="l"/>
              </a:tabLst>
            </a:pPr>
            <a:r>
              <a:rPr lang="en-US" sz="2800" spc="-10" dirty="0">
                <a:solidFill>
                  <a:srgbClr val="5C5D60"/>
                </a:solidFill>
                <a:latin typeface="Gill Sans MT"/>
                <a:cs typeface="Gill Sans MT"/>
              </a:rPr>
              <a:t>There </a:t>
            </a:r>
            <a:r>
              <a:rPr lang="en-US" sz="2800" dirty="0">
                <a:solidFill>
                  <a:srgbClr val="5C5D60"/>
                </a:solidFill>
                <a:latin typeface="Gill Sans MT"/>
                <a:cs typeface="Gill Sans MT"/>
              </a:rPr>
              <a:t>shall not be </a:t>
            </a:r>
            <a:r>
              <a:rPr lang="en-US" sz="2800" spc="-20" dirty="0">
                <a:solidFill>
                  <a:srgbClr val="5C5D60"/>
                </a:solidFill>
                <a:latin typeface="Gill Sans MT"/>
                <a:cs typeface="Gill Sans MT"/>
              </a:rPr>
              <a:t>any </a:t>
            </a:r>
            <a:r>
              <a:rPr lang="en-US" sz="2800" spc="-5" dirty="0">
                <a:solidFill>
                  <a:srgbClr val="5C5D60"/>
                </a:solidFill>
                <a:latin typeface="Gill Sans MT"/>
                <a:cs typeface="Gill Sans MT"/>
              </a:rPr>
              <a:t>communication </a:t>
            </a:r>
            <a:r>
              <a:rPr lang="en-US" sz="2800" dirty="0">
                <a:solidFill>
                  <a:srgbClr val="5C5D60"/>
                </a:solidFill>
                <a:latin typeface="Gill Sans MT"/>
                <a:cs typeface="Gill Sans MT"/>
              </a:rPr>
              <a:t>with the </a:t>
            </a:r>
            <a:r>
              <a:rPr lang="en-US" sz="2800" spc="-10" dirty="0">
                <a:solidFill>
                  <a:srgbClr val="5C5D60"/>
                </a:solidFill>
                <a:latin typeface="Gill Sans MT"/>
                <a:cs typeface="Gill Sans MT"/>
              </a:rPr>
              <a:t>following</a:t>
            </a:r>
            <a:r>
              <a:rPr lang="en-US" sz="2800" spc="-125" dirty="0">
                <a:solidFill>
                  <a:srgbClr val="5C5D60"/>
                </a:solidFill>
                <a:latin typeface="Gill Sans MT"/>
                <a:cs typeface="Gill Sans MT"/>
              </a:rPr>
              <a:t> </a:t>
            </a:r>
            <a:r>
              <a:rPr lang="en-US" sz="2800" dirty="0">
                <a:solidFill>
                  <a:srgbClr val="5C5D60"/>
                </a:solidFill>
                <a:latin typeface="Gill Sans MT"/>
                <a:cs typeface="Gill Sans MT"/>
              </a:rPr>
              <a:t>during  the </a:t>
            </a:r>
            <a:r>
              <a:rPr lang="en-US" sz="2800" spc="-15" dirty="0">
                <a:solidFill>
                  <a:srgbClr val="5C5D60"/>
                </a:solidFill>
                <a:latin typeface="Gill Sans MT"/>
                <a:cs typeface="Gill Sans MT"/>
              </a:rPr>
              <a:t>Proposal</a:t>
            </a:r>
            <a:r>
              <a:rPr lang="en-US" sz="2800" spc="-75" dirty="0">
                <a:solidFill>
                  <a:srgbClr val="5C5D60"/>
                </a:solidFill>
                <a:latin typeface="Gill Sans MT"/>
                <a:cs typeface="Gill Sans MT"/>
              </a:rPr>
              <a:t> </a:t>
            </a:r>
            <a:r>
              <a:rPr lang="en-US" sz="2800" dirty="0">
                <a:solidFill>
                  <a:srgbClr val="5C5D60"/>
                </a:solidFill>
                <a:latin typeface="Gill Sans MT"/>
                <a:cs typeface="Gill Sans MT"/>
              </a:rPr>
              <a:t>period:</a:t>
            </a:r>
            <a:endParaRPr lang="en-US" sz="2800" dirty="0">
              <a:latin typeface="Gill Sans MT"/>
              <a:cs typeface="Gill Sans MT"/>
            </a:endParaRPr>
          </a:p>
          <a:p>
            <a:pPr marL="744220" lvl="1" indent="-347980">
              <a:lnSpc>
                <a:spcPct val="100000"/>
              </a:lnSpc>
              <a:spcBef>
                <a:spcPts val="15"/>
              </a:spcBef>
              <a:buFont typeface="Arial Unicode MS"/>
              <a:buChar char="✓"/>
              <a:tabLst>
                <a:tab pos="744220" algn="l"/>
              </a:tabLst>
            </a:pPr>
            <a:r>
              <a:rPr lang="en-US" sz="2400" spc="-5" dirty="0">
                <a:solidFill>
                  <a:srgbClr val="5C5D60"/>
                </a:solidFill>
                <a:latin typeface="Gill Sans MT"/>
                <a:cs typeface="Gill Sans MT"/>
              </a:rPr>
              <a:t>Design Engineer </a:t>
            </a:r>
            <a:r>
              <a:rPr lang="en-US" sz="2400" spc="-5" dirty="0" smtClean="0">
                <a:solidFill>
                  <a:srgbClr val="5C5D60"/>
                </a:solidFill>
                <a:latin typeface="Gill Sans MT"/>
                <a:cs typeface="Gill Sans MT"/>
              </a:rPr>
              <a:t>(</a:t>
            </a:r>
            <a:r>
              <a:rPr lang="en-US" sz="2400" spc="-5" dirty="0" err="1" smtClean="0">
                <a:solidFill>
                  <a:srgbClr val="5C5D60"/>
                </a:solidFill>
                <a:latin typeface="Gill Sans MT"/>
                <a:cs typeface="Gill Sans MT"/>
              </a:rPr>
              <a:t>Pape</a:t>
            </a:r>
            <a:r>
              <a:rPr lang="en-US" sz="2400" spc="-5" dirty="0" smtClean="0">
                <a:solidFill>
                  <a:srgbClr val="5C5D60"/>
                </a:solidFill>
                <a:latin typeface="Gill Sans MT"/>
                <a:cs typeface="Gill Sans MT"/>
              </a:rPr>
              <a:t>-Dawson</a:t>
            </a:r>
            <a:r>
              <a:rPr lang="en-US" sz="2400" spc="10" dirty="0" smtClean="0">
                <a:solidFill>
                  <a:srgbClr val="5C5D60"/>
                </a:solidFill>
                <a:latin typeface="Gill Sans MT"/>
                <a:cs typeface="Gill Sans MT"/>
              </a:rPr>
              <a:t>)</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65" dirty="0">
                <a:solidFill>
                  <a:srgbClr val="5C5D60"/>
                </a:solidFill>
                <a:latin typeface="Gill Sans MT"/>
                <a:cs typeface="Gill Sans MT"/>
              </a:rPr>
              <a:t>SAWS </a:t>
            </a:r>
            <a:r>
              <a:rPr lang="en-US" sz="2400" spc="-15" dirty="0">
                <a:solidFill>
                  <a:srgbClr val="5C5D60"/>
                </a:solidFill>
                <a:latin typeface="Gill Sans MT"/>
                <a:cs typeface="Gill Sans MT"/>
              </a:rPr>
              <a:t>Project </a:t>
            </a:r>
            <a:r>
              <a:rPr lang="en-US" sz="2400" spc="-5" dirty="0">
                <a:solidFill>
                  <a:srgbClr val="5C5D60"/>
                </a:solidFill>
                <a:latin typeface="Gill Sans MT"/>
                <a:cs typeface="Gill Sans MT"/>
              </a:rPr>
              <a:t>Manager </a:t>
            </a:r>
            <a:r>
              <a:rPr lang="en-US" sz="2400" dirty="0">
                <a:solidFill>
                  <a:srgbClr val="5C5D60"/>
                </a:solidFill>
                <a:latin typeface="Gill Sans MT"/>
                <a:cs typeface="Gill Sans MT"/>
              </a:rPr>
              <a:t>or </a:t>
            </a:r>
            <a:r>
              <a:rPr lang="en-US" sz="2400" spc="-15" dirty="0">
                <a:solidFill>
                  <a:srgbClr val="5C5D60"/>
                </a:solidFill>
                <a:latin typeface="Gill Sans MT"/>
                <a:cs typeface="Gill Sans MT"/>
              </a:rPr>
              <a:t>Project</a:t>
            </a:r>
            <a:r>
              <a:rPr lang="en-US" sz="2400" spc="125" dirty="0">
                <a:solidFill>
                  <a:srgbClr val="5C5D60"/>
                </a:solidFill>
                <a:latin typeface="Gill Sans MT"/>
                <a:cs typeface="Gill Sans MT"/>
              </a:rPr>
              <a:t> </a:t>
            </a:r>
            <a:r>
              <a:rPr lang="en-US" sz="2400" spc="-5" dirty="0">
                <a:solidFill>
                  <a:srgbClr val="5C5D60"/>
                </a:solidFill>
                <a:latin typeface="Gill Sans MT"/>
                <a:cs typeface="Gill Sans MT"/>
              </a:rPr>
              <a:t>Engineer</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25" dirty="0">
                <a:solidFill>
                  <a:srgbClr val="5C5D60"/>
                </a:solidFill>
                <a:latin typeface="Gill Sans MT"/>
                <a:cs typeface="Gill Sans MT"/>
              </a:rPr>
              <a:t>Any </a:t>
            </a:r>
            <a:r>
              <a:rPr lang="en-US" sz="2400" dirty="0">
                <a:solidFill>
                  <a:srgbClr val="5C5D60"/>
                </a:solidFill>
                <a:latin typeface="Gill Sans MT"/>
                <a:cs typeface="Gill Sans MT"/>
              </a:rPr>
              <a:t>other </a:t>
            </a:r>
            <a:r>
              <a:rPr lang="en-US" sz="2400" spc="-65" dirty="0">
                <a:solidFill>
                  <a:srgbClr val="5C5D60"/>
                </a:solidFill>
                <a:latin typeface="Gill Sans MT"/>
                <a:cs typeface="Gill Sans MT"/>
              </a:rPr>
              <a:t>SAWS</a:t>
            </a:r>
            <a:r>
              <a:rPr lang="en-US" sz="2400" spc="-40" dirty="0">
                <a:solidFill>
                  <a:srgbClr val="5C5D60"/>
                </a:solidFill>
                <a:latin typeface="Gill Sans MT"/>
                <a:cs typeface="Gill Sans MT"/>
              </a:rPr>
              <a:t> </a:t>
            </a:r>
            <a:r>
              <a:rPr lang="en-US" sz="2400" spc="-5" dirty="0">
                <a:solidFill>
                  <a:srgbClr val="5C5D60"/>
                </a:solidFill>
                <a:latin typeface="Gill Sans MT"/>
                <a:cs typeface="Gill Sans MT"/>
              </a:rPr>
              <a:t>staff</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5" dirty="0">
                <a:solidFill>
                  <a:srgbClr val="5C5D60"/>
                </a:solidFill>
                <a:latin typeface="Gill Sans MT"/>
                <a:cs typeface="Gill Sans MT"/>
              </a:rPr>
              <a:t>City Council </a:t>
            </a:r>
            <a:r>
              <a:rPr lang="en-US" sz="2400" dirty="0">
                <a:solidFill>
                  <a:srgbClr val="5C5D60"/>
                </a:solidFill>
                <a:latin typeface="Gill Sans MT"/>
                <a:cs typeface="Gill Sans MT"/>
              </a:rPr>
              <a:t>member or</a:t>
            </a:r>
            <a:r>
              <a:rPr lang="en-US" sz="2400" spc="-55" dirty="0">
                <a:solidFill>
                  <a:srgbClr val="5C5D60"/>
                </a:solidFill>
                <a:latin typeface="Gill Sans MT"/>
                <a:cs typeface="Gill Sans MT"/>
              </a:rPr>
              <a:t> </a:t>
            </a:r>
            <a:r>
              <a:rPr lang="en-US" sz="2400" spc="-5" dirty="0">
                <a:solidFill>
                  <a:srgbClr val="5C5D60"/>
                </a:solidFill>
                <a:latin typeface="Gill Sans MT"/>
                <a:cs typeface="Gill Sans MT"/>
              </a:rPr>
              <a:t>staff</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65" dirty="0">
                <a:solidFill>
                  <a:srgbClr val="5C5D60"/>
                </a:solidFill>
                <a:latin typeface="Gill Sans MT"/>
                <a:cs typeface="Gill Sans MT"/>
              </a:rPr>
              <a:t>SAWS </a:t>
            </a:r>
            <a:r>
              <a:rPr lang="en-US" sz="2400" spc="-15" dirty="0">
                <a:solidFill>
                  <a:srgbClr val="5C5D60"/>
                </a:solidFill>
                <a:latin typeface="Gill Sans MT"/>
                <a:cs typeface="Gill Sans MT"/>
              </a:rPr>
              <a:t>Board </a:t>
            </a:r>
            <a:r>
              <a:rPr lang="en-US" sz="2400" dirty="0">
                <a:solidFill>
                  <a:srgbClr val="5C5D60"/>
                </a:solidFill>
                <a:latin typeface="Gill Sans MT"/>
                <a:cs typeface="Gill Sans MT"/>
              </a:rPr>
              <a:t>of</a:t>
            </a:r>
            <a:r>
              <a:rPr lang="en-US" sz="2400" spc="-315" dirty="0">
                <a:solidFill>
                  <a:srgbClr val="5C5D60"/>
                </a:solidFill>
                <a:latin typeface="Gill Sans MT"/>
                <a:cs typeface="Gill Sans MT"/>
              </a:rPr>
              <a:t>  </a:t>
            </a:r>
            <a:r>
              <a:rPr lang="en-US" sz="2400" spc="-45" dirty="0">
                <a:solidFill>
                  <a:srgbClr val="5C5D60"/>
                </a:solidFill>
                <a:latin typeface="Gill Sans MT"/>
                <a:cs typeface="Gill Sans MT"/>
              </a:rPr>
              <a:t>Trustees</a:t>
            </a:r>
            <a:endParaRPr lang="en-US" sz="2400" dirty="0">
              <a:latin typeface="Gill Sans MT"/>
              <a:cs typeface="Gill Sans MT"/>
            </a:endParaRPr>
          </a:p>
          <a:p>
            <a:pPr marL="355600" marR="5080">
              <a:spcBef>
                <a:spcPts val="580"/>
              </a:spcBef>
              <a:buFont typeface="Arial"/>
              <a:buChar char="•"/>
              <a:tabLst>
                <a:tab pos="355600" algn="l"/>
              </a:tabLst>
            </a:pPr>
            <a:r>
              <a:rPr lang="en-US" sz="2800" dirty="0">
                <a:solidFill>
                  <a:srgbClr val="5C5D60"/>
                </a:solidFill>
                <a:latin typeface="Gill Sans MT"/>
                <a:cs typeface="Gill Sans MT"/>
              </a:rPr>
              <a:t>This</a:t>
            </a:r>
            <a:r>
              <a:rPr lang="en-US" sz="2800" spc="-10" dirty="0">
                <a:solidFill>
                  <a:srgbClr val="5C5D60"/>
                </a:solidFill>
                <a:latin typeface="Gill Sans MT"/>
                <a:cs typeface="Gill Sans MT"/>
              </a:rPr>
              <a:t> </a:t>
            </a:r>
            <a:r>
              <a:rPr lang="en-US" sz="2800" dirty="0">
                <a:solidFill>
                  <a:srgbClr val="5C5D60"/>
                </a:solidFill>
                <a:latin typeface="Gill Sans MT"/>
                <a:cs typeface="Gill Sans MT"/>
              </a:rPr>
              <a:t>includes</a:t>
            </a:r>
            <a:r>
              <a:rPr lang="en-US" sz="2800" spc="-20" dirty="0">
                <a:solidFill>
                  <a:srgbClr val="5C5D60"/>
                </a:solidFill>
                <a:latin typeface="Gill Sans MT"/>
                <a:cs typeface="Gill Sans MT"/>
              </a:rPr>
              <a:t> </a:t>
            </a:r>
            <a:r>
              <a:rPr lang="en-US" sz="2800" dirty="0">
                <a:solidFill>
                  <a:srgbClr val="5C5D60"/>
                </a:solidFill>
                <a:latin typeface="Gill Sans MT"/>
                <a:cs typeface="Gill Sans MT"/>
              </a:rPr>
              <a:t>phone</a:t>
            </a:r>
            <a:r>
              <a:rPr lang="en-US" sz="2800" spc="-20" dirty="0">
                <a:solidFill>
                  <a:srgbClr val="5C5D60"/>
                </a:solidFill>
                <a:latin typeface="Gill Sans MT"/>
                <a:cs typeface="Gill Sans MT"/>
              </a:rPr>
              <a:t> </a:t>
            </a:r>
            <a:r>
              <a:rPr lang="en-US" sz="2800" dirty="0">
                <a:solidFill>
                  <a:srgbClr val="5C5D60"/>
                </a:solidFill>
                <a:latin typeface="Gill Sans MT"/>
                <a:cs typeface="Gill Sans MT"/>
              </a:rPr>
              <a:t>calls,</a:t>
            </a:r>
            <a:r>
              <a:rPr lang="en-US" sz="2800" spc="-360" dirty="0">
                <a:solidFill>
                  <a:srgbClr val="5C5D60"/>
                </a:solidFill>
                <a:latin typeface="Gill Sans MT"/>
                <a:cs typeface="Gill Sans MT"/>
              </a:rPr>
              <a:t> </a:t>
            </a:r>
            <a:r>
              <a:rPr lang="en-US" sz="2800" dirty="0">
                <a:solidFill>
                  <a:srgbClr val="5C5D60"/>
                </a:solidFill>
                <a:latin typeface="Gill Sans MT"/>
                <a:cs typeface="Gill Sans MT"/>
              </a:rPr>
              <a:t>emails,</a:t>
            </a:r>
            <a:r>
              <a:rPr lang="en-US" sz="2800" spc="-345" dirty="0">
                <a:solidFill>
                  <a:srgbClr val="5C5D60"/>
                </a:solidFill>
                <a:latin typeface="Gill Sans MT"/>
                <a:cs typeface="Gill Sans MT"/>
              </a:rPr>
              <a:t> </a:t>
            </a:r>
            <a:r>
              <a:rPr lang="en-US" sz="2800" dirty="0">
                <a:solidFill>
                  <a:srgbClr val="5C5D60"/>
                </a:solidFill>
                <a:latin typeface="Gill Sans MT"/>
                <a:cs typeface="Gill Sans MT"/>
              </a:rPr>
              <a:t>letters,</a:t>
            </a:r>
            <a:r>
              <a:rPr lang="en-US" sz="2800" spc="-360" dirty="0">
                <a:solidFill>
                  <a:srgbClr val="5C5D60"/>
                </a:solidFill>
                <a:latin typeface="Gill Sans MT"/>
                <a:cs typeface="Gill Sans MT"/>
              </a:rPr>
              <a:t> </a:t>
            </a:r>
            <a:r>
              <a:rPr lang="en-US" sz="2800" spc="-5" dirty="0">
                <a:solidFill>
                  <a:srgbClr val="5C5D60"/>
                </a:solidFill>
                <a:latin typeface="Gill Sans MT"/>
                <a:cs typeface="Gill Sans MT"/>
              </a:rPr>
              <a:t>or</a:t>
            </a:r>
            <a:r>
              <a:rPr lang="en-US" sz="2800" spc="-10" dirty="0">
                <a:solidFill>
                  <a:srgbClr val="5C5D60"/>
                </a:solidFill>
                <a:latin typeface="Gill Sans MT"/>
                <a:cs typeface="Gill Sans MT"/>
              </a:rPr>
              <a:t> </a:t>
            </a:r>
            <a:r>
              <a:rPr lang="en-US" sz="2800" spc="-20" dirty="0">
                <a:solidFill>
                  <a:srgbClr val="5C5D60"/>
                </a:solidFill>
                <a:latin typeface="Gill Sans MT"/>
                <a:cs typeface="Gill Sans MT"/>
              </a:rPr>
              <a:t>any </a:t>
            </a:r>
            <a:r>
              <a:rPr lang="en-US" sz="2800" spc="-10" dirty="0">
                <a:solidFill>
                  <a:srgbClr val="5C5D60"/>
                </a:solidFill>
                <a:latin typeface="Gill Sans MT"/>
                <a:cs typeface="Gill Sans MT"/>
              </a:rPr>
              <a:t>direct</a:t>
            </a:r>
            <a:r>
              <a:rPr lang="en-US" sz="2800" spc="-20" dirty="0">
                <a:solidFill>
                  <a:srgbClr val="5C5D60"/>
                </a:solidFill>
                <a:latin typeface="Gill Sans MT"/>
                <a:cs typeface="Gill Sans MT"/>
              </a:rPr>
              <a:t> </a:t>
            </a:r>
            <a:r>
              <a:rPr lang="en-US" sz="2800" spc="-5" dirty="0">
                <a:solidFill>
                  <a:srgbClr val="5C5D60"/>
                </a:solidFill>
                <a:latin typeface="Gill Sans MT"/>
                <a:cs typeface="Gill Sans MT"/>
              </a:rPr>
              <a:t>or</a:t>
            </a:r>
            <a:r>
              <a:rPr lang="en-US" sz="2800" spc="-10" dirty="0">
                <a:solidFill>
                  <a:srgbClr val="5C5D60"/>
                </a:solidFill>
                <a:latin typeface="Gill Sans MT"/>
                <a:cs typeface="Gill Sans MT"/>
              </a:rPr>
              <a:t> </a:t>
            </a:r>
            <a:r>
              <a:rPr lang="en-US" sz="2800" spc="-5" dirty="0">
                <a:solidFill>
                  <a:srgbClr val="5C5D60"/>
                </a:solidFill>
                <a:latin typeface="Gill Sans MT"/>
                <a:cs typeface="Gill Sans MT"/>
              </a:rPr>
              <a:t>indirect  </a:t>
            </a:r>
            <a:r>
              <a:rPr lang="en-US" sz="2800" dirty="0">
                <a:solidFill>
                  <a:srgbClr val="5C5D60"/>
                </a:solidFill>
                <a:latin typeface="Gill Sans MT"/>
                <a:cs typeface="Gill Sans MT"/>
              </a:rPr>
              <a:t>discussion </a:t>
            </a:r>
            <a:r>
              <a:rPr lang="en-US" sz="2800" spc="-5" dirty="0">
                <a:solidFill>
                  <a:srgbClr val="5C5D60"/>
                </a:solidFill>
                <a:latin typeface="Gill Sans MT"/>
                <a:cs typeface="Gill Sans MT"/>
              </a:rPr>
              <a:t>of </a:t>
            </a:r>
            <a:r>
              <a:rPr lang="en-US" sz="2800" dirty="0">
                <a:solidFill>
                  <a:srgbClr val="5C5D60"/>
                </a:solidFill>
                <a:latin typeface="Gill Sans MT"/>
                <a:cs typeface="Gill Sans MT"/>
              </a:rPr>
              <a:t>the</a:t>
            </a:r>
            <a:r>
              <a:rPr lang="en-US" sz="2800" spc="-65" dirty="0">
                <a:solidFill>
                  <a:srgbClr val="5C5D60"/>
                </a:solidFill>
                <a:latin typeface="Gill Sans MT"/>
                <a:cs typeface="Gill Sans MT"/>
              </a:rPr>
              <a:t> </a:t>
            </a:r>
            <a:r>
              <a:rPr lang="en-US" sz="2800" spc="-15" dirty="0">
                <a:solidFill>
                  <a:srgbClr val="5C5D60"/>
                </a:solidFill>
                <a:latin typeface="Gill Sans MT"/>
                <a:cs typeface="Gill Sans MT"/>
              </a:rPr>
              <a:t>Proposal</a:t>
            </a:r>
            <a:endParaRPr lang="en-US" sz="2800" dirty="0">
              <a:latin typeface="Gill Sans MT"/>
              <a:cs typeface="Gill Sans MT"/>
            </a:endParaRPr>
          </a:p>
        </p:txBody>
      </p:sp>
    </p:spTree>
    <p:extLst>
      <p:ext uri="{BB962C8B-B14F-4D97-AF65-F5344CB8AC3E}">
        <p14:creationId xmlns:p14="http://schemas.microsoft.com/office/powerpoint/2010/main" val="3282966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a:t>
            </a:r>
          </a:p>
        </p:txBody>
      </p:sp>
      <p:sp>
        <p:nvSpPr>
          <p:cNvPr id="3" name="Content Placeholder 2"/>
          <p:cNvSpPr>
            <a:spLocks noGrp="1"/>
          </p:cNvSpPr>
          <p:nvPr>
            <p:ph idx="1"/>
          </p:nvPr>
        </p:nvSpPr>
        <p:spPr>
          <a:xfrm>
            <a:off x="609599" y="950027"/>
            <a:ext cx="11582401" cy="5011295"/>
          </a:xfrm>
        </p:spPr>
        <p:txBody>
          <a:bodyPr/>
          <a:lstStyle/>
          <a:p>
            <a:pPr lvl="0">
              <a:spcAft>
                <a:spcPts val="300"/>
              </a:spcAft>
            </a:pPr>
            <a:r>
              <a:rPr lang="en-US" sz="2800" dirty="0" smtClean="0">
                <a:solidFill>
                  <a:prstClr val="black">
                    <a:lumMod val="65000"/>
                    <a:lumOff val="35000"/>
                  </a:prstClr>
                </a:solidFill>
              </a:rPr>
              <a:t>August 31, </a:t>
            </a:r>
            <a:r>
              <a:rPr lang="en-US" sz="2800" dirty="0">
                <a:solidFill>
                  <a:prstClr val="black">
                    <a:lumMod val="65000"/>
                    <a:lumOff val="35000"/>
                  </a:prstClr>
                </a:solidFill>
              </a:rPr>
              <a:t>2020			</a:t>
            </a:r>
            <a:r>
              <a:rPr lang="en-US" sz="2800" b="1" dirty="0" smtClean="0">
                <a:solidFill>
                  <a:prstClr val="black">
                    <a:lumMod val="65000"/>
                    <a:lumOff val="35000"/>
                  </a:prstClr>
                </a:solidFill>
              </a:rPr>
              <a:t>Non-Mandatory </a:t>
            </a:r>
            <a:r>
              <a:rPr lang="en-US" sz="2800" b="1" dirty="0">
                <a:solidFill>
                  <a:prstClr val="black">
                    <a:lumMod val="65000"/>
                    <a:lumOff val="35000"/>
                  </a:prstClr>
                </a:solidFill>
              </a:rPr>
              <a:t>Pre-Proposal Meeting</a:t>
            </a:r>
          </a:p>
          <a:p>
            <a:pPr lvl="0">
              <a:spcAft>
                <a:spcPts val="300"/>
              </a:spcAft>
            </a:pPr>
            <a:r>
              <a:rPr lang="en-US" sz="2800" dirty="0" smtClean="0">
                <a:solidFill>
                  <a:prstClr val="black">
                    <a:lumMod val="65000"/>
                    <a:lumOff val="35000"/>
                  </a:prstClr>
                </a:solidFill>
              </a:rPr>
              <a:t>Sep. 9, </a:t>
            </a:r>
            <a:r>
              <a:rPr lang="en-US" sz="2800" dirty="0">
                <a:solidFill>
                  <a:prstClr val="black">
                    <a:lumMod val="65000"/>
                    <a:lumOff val="35000"/>
                  </a:prstClr>
                </a:solidFill>
              </a:rPr>
              <a:t>2020 by 2:00 PM	</a:t>
            </a:r>
            <a:r>
              <a:rPr lang="en-US" sz="2800" b="1" dirty="0" smtClean="0">
                <a:solidFill>
                  <a:prstClr val="black">
                    <a:lumMod val="65000"/>
                    <a:lumOff val="35000"/>
                  </a:prstClr>
                </a:solidFill>
              </a:rPr>
              <a:t>Questions </a:t>
            </a:r>
            <a:r>
              <a:rPr lang="en-US" sz="2800" b="1" dirty="0">
                <a:solidFill>
                  <a:prstClr val="black">
                    <a:lumMod val="65000"/>
                    <a:lumOff val="35000"/>
                  </a:prstClr>
                </a:solidFill>
              </a:rPr>
              <a:t>Due</a:t>
            </a:r>
          </a:p>
          <a:p>
            <a:pPr lvl="0">
              <a:spcAft>
                <a:spcPts val="300"/>
              </a:spcAft>
            </a:pPr>
            <a:r>
              <a:rPr lang="en-US" sz="2800" dirty="0" smtClean="0">
                <a:solidFill>
                  <a:prstClr val="black">
                    <a:lumMod val="65000"/>
                    <a:lumOff val="35000"/>
                  </a:prstClr>
                </a:solidFill>
              </a:rPr>
              <a:t>Sept. 16, </a:t>
            </a:r>
            <a:r>
              <a:rPr lang="en-US" sz="2800" dirty="0">
                <a:solidFill>
                  <a:prstClr val="black">
                    <a:lumMod val="65000"/>
                    <a:lumOff val="35000"/>
                  </a:prstClr>
                </a:solidFill>
              </a:rPr>
              <a:t>2020 by </a:t>
            </a:r>
            <a:r>
              <a:rPr lang="en-US" sz="2800" dirty="0" smtClean="0">
                <a:solidFill>
                  <a:prstClr val="black">
                    <a:lumMod val="65000"/>
                    <a:lumOff val="35000"/>
                  </a:prstClr>
                </a:solidFill>
              </a:rPr>
              <a:t>2:00 </a:t>
            </a:r>
            <a:r>
              <a:rPr lang="en-US" sz="2800" dirty="0">
                <a:solidFill>
                  <a:prstClr val="black">
                    <a:lumMod val="65000"/>
                    <a:lumOff val="35000"/>
                  </a:prstClr>
                </a:solidFill>
              </a:rPr>
              <a:t>PM	</a:t>
            </a:r>
            <a:r>
              <a:rPr lang="en-US" sz="2800" b="1" dirty="0" smtClean="0">
                <a:solidFill>
                  <a:prstClr val="black">
                    <a:lumMod val="65000"/>
                    <a:lumOff val="35000"/>
                  </a:prstClr>
                </a:solidFill>
              </a:rPr>
              <a:t>Addendum </a:t>
            </a:r>
            <a:r>
              <a:rPr lang="en-US" sz="2800" b="1" dirty="0">
                <a:solidFill>
                  <a:prstClr val="black">
                    <a:lumMod val="65000"/>
                    <a:lumOff val="35000"/>
                  </a:prstClr>
                </a:solidFill>
              </a:rPr>
              <a:t>Posted to SAWS </a:t>
            </a:r>
            <a:r>
              <a:rPr lang="en-US" sz="2800" b="1" dirty="0" smtClean="0">
                <a:solidFill>
                  <a:prstClr val="black">
                    <a:lumMod val="65000"/>
                    <a:lumOff val="35000"/>
                  </a:prstClr>
                </a:solidFill>
              </a:rPr>
              <a:t>Website</a:t>
            </a:r>
          </a:p>
          <a:p>
            <a:pPr lvl="0">
              <a:spcAft>
                <a:spcPts val="300"/>
              </a:spcAft>
            </a:pPr>
            <a:r>
              <a:rPr lang="en-US" sz="2800" dirty="0">
                <a:solidFill>
                  <a:prstClr val="black">
                    <a:lumMod val="65000"/>
                    <a:lumOff val="35000"/>
                  </a:prstClr>
                </a:solidFill>
              </a:rPr>
              <a:t>October 2, 2020 by 2:00 PM </a:t>
            </a:r>
            <a:r>
              <a:rPr lang="en-US" sz="2800" dirty="0" smtClean="0">
                <a:solidFill>
                  <a:prstClr val="black">
                    <a:lumMod val="65000"/>
                    <a:lumOff val="35000"/>
                  </a:prstClr>
                </a:solidFill>
              </a:rPr>
              <a:t>	</a:t>
            </a:r>
            <a:r>
              <a:rPr lang="en-US" sz="2800" b="1" dirty="0" smtClean="0">
                <a:solidFill>
                  <a:prstClr val="black">
                    <a:lumMod val="65000"/>
                    <a:lumOff val="35000"/>
                  </a:prstClr>
                </a:solidFill>
              </a:rPr>
              <a:t>Last chance to request FTP Site</a:t>
            </a:r>
            <a:endParaRPr lang="en-US" sz="2800" b="1" dirty="0">
              <a:solidFill>
                <a:prstClr val="black">
                  <a:lumMod val="65000"/>
                  <a:lumOff val="35000"/>
                </a:prstClr>
              </a:solidFill>
            </a:endParaRPr>
          </a:p>
          <a:p>
            <a:pPr lvl="0">
              <a:spcAft>
                <a:spcPts val="300"/>
              </a:spcAft>
            </a:pPr>
            <a:r>
              <a:rPr lang="en-US" sz="2800" dirty="0" smtClean="0">
                <a:solidFill>
                  <a:prstClr val="black">
                    <a:lumMod val="65000"/>
                    <a:lumOff val="35000"/>
                  </a:prstClr>
                </a:solidFill>
              </a:rPr>
              <a:t>October 5, </a:t>
            </a:r>
            <a:r>
              <a:rPr lang="en-US" sz="2800" dirty="0">
                <a:solidFill>
                  <a:prstClr val="black">
                    <a:lumMod val="65000"/>
                    <a:lumOff val="35000"/>
                  </a:prstClr>
                </a:solidFill>
              </a:rPr>
              <a:t>2020 by 2:00 PM	</a:t>
            </a:r>
            <a:r>
              <a:rPr lang="en-US" sz="2800" b="1" dirty="0" smtClean="0">
                <a:solidFill>
                  <a:prstClr val="black">
                    <a:lumMod val="65000"/>
                    <a:lumOff val="35000"/>
                  </a:prstClr>
                </a:solidFill>
              </a:rPr>
              <a:t>Proposals </a:t>
            </a:r>
            <a:r>
              <a:rPr lang="en-US" sz="2800" b="1" dirty="0">
                <a:solidFill>
                  <a:prstClr val="black">
                    <a:lumMod val="65000"/>
                    <a:lumOff val="35000"/>
                  </a:prstClr>
                </a:solidFill>
              </a:rPr>
              <a:t>Due</a:t>
            </a:r>
          </a:p>
          <a:p>
            <a:pPr lvl="0">
              <a:spcAft>
                <a:spcPts val="300"/>
              </a:spcAft>
            </a:pPr>
            <a:r>
              <a:rPr lang="en-US" sz="2800" dirty="0" smtClean="0">
                <a:solidFill>
                  <a:prstClr val="black">
                    <a:lumMod val="65000"/>
                    <a:lumOff val="35000"/>
                  </a:prstClr>
                </a:solidFill>
              </a:rPr>
              <a:t>October 2020</a:t>
            </a:r>
            <a:r>
              <a:rPr lang="en-US" sz="2800" dirty="0">
                <a:solidFill>
                  <a:prstClr val="black">
                    <a:lumMod val="65000"/>
                    <a:lumOff val="35000"/>
                  </a:prstClr>
                </a:solidFill>
              </a:rPr>
              <a:t>			</a:t>
            </a:r>
            <a:r>
              <a:rPr lang="en-US" sz="2800" b="1" dirty="0" smtClean="0">
                <a:solidFill>
                  <a:prstClr val="black">
                    <a:lumMod val="65000"/>
                    <a:lumOff val="35000"/>
                  </a:prstClr>
                </a:solidFill>
              </a:rPr>
              <a:t>Proposals </a:t>
            </a:r>
            <a:r>
              <a:rPr lang="en-US" sz="2800" b="1" dirty="0">
                <a:solidFill>
                  <a:prstClr val="black">
                    <a:lumMod val="65000"/>
                    <a:lumOff val="35000"/>
                  </a:prstClr>
                </a:solidFill>
              </a:rPr>
              <a:t>Evaluated</a:t>
            </a:r>
          </a:p>
          <a:p>
            <a:pPr lvl="0">
              <a:spcAft>
                <a:spcPts val="300"/>
              </a:spcAft>
            </a:pPr>
            <a:r>
              <a:rPr lang="en-US" sz="2800" dirty="0" smtClean="0">
                <a:solidFill>
                  <a:prstClr val="black">
                    <a:lumMod val="65000"/>
                    <a:lumOff val="35000"/>
                  </a:prstClr>
                </a:solidFill>
              </a:rPr>
              <a:t>Oct./Nov. 2020</a:t>
            </a:r>
            <a:r>
              <a:rPr lang="en-US" sz="2800" dirty="0">
                <a:solidFill>
                  <a:prstClr val="black">
                    <a:lumMod val="65000"/>
                    <a:lumOff val="35000"/>
                  </a:prstClr>
                </a:solidFill>
              </a:rPr>
              <a:t>			</a:t>
            </a:r>
            <a:r>
              <a:rPr lang="en-US" sz="2800" b="1" dirty="0" smtClean="0">
                <a:solidFill>
                  <a:prstClr val="black">
                    <a:lumMod val="65000"/>
                    <a:lumOff val="35000"/>
                  </a:prstClr>
                </a:solidFill>
              </a:rPr>
              <a:t>Selected </a:t>
            </a:r>
            <a:r>
              <a:rPr lang="en-US" sz="2800" b="1" dirty="0">
                <a:solidFill>
                  <a:prstClr val="black">
                    <a:lumMod val="65000"/>
                    <a:lumOff val="35000"/>
                  </a:prstClr>
                </a:solidFill>
              </a:rPr>
              <a:t>Contractor Notified</a:t>
            </a:r>
          </a:p>
          <a:p>
            <a:pPr lvl="0">
              <a:spcAft>
                <a:spcPts val="300"/>
              </a:spcAft>
            </a:pPr>
            <a:r>
              <a:rPr lang="en-US" sz="2800" dirty="0" smtClean="0">
                <a:solidFill>
                  <a:prstClr val="black">
                    <a:lumMod val="65000"/>
                    <a:lumOff val="35000"/>
                  </a:prstClr>
                </a:solidFill>
              </a:rPr>
              <a:t>December 8, </a:t>
            </a:r>
            <a:r>
              <a:rPr lang="en-US" sz="2800" dirty="0">
                <a:solidFill>
                  <a:prstClr val="black">
                    <a:lumMod val="65000"/>
                    <a:lumOff val="35000"/>
                  </a:prstClr>
                </a:solidFill>
              </a:rPr>
              <a:t>2020		</a:t>
            </a:r>
            <a:r>
              <a:rPr lang="en-US" sz="2800" b="1" dirty="0" smtClean="0">
                <a:solidFill>
                  <a:prstClr val="black">
                    <a:lumMod val="65000"/>
                    <a:lumOff val="35000"/>
                  </a:prstClr>
                </a:solidFill>
              </a:rPr>
              <a:t>SAWS </a:t>
            </a:r>
            <a:r>
              <a:rPr lang="en-US" sz="2800" b="1" dirty="0">
                <a:solidFill>
                  <a:prstClr val="black">
                    <a:lumMod val="65000"/>
                    <a:lumOff val="35000"/>
                  </a:prstClr>
                </a:solidFill>
              </a:rPr>
              <a:t>Board Approval and Award</a:t>
            </a:r>
          </a:p>
          <a:p>
            <a:pPr lvl="0">
              <a:spcAft>
                <a:spcPts val="300"/>
              </a:spcAft>
            </a:pPr>
            <a:r>
              <a:rPr lang="en-US" sz="2800" dirty="0" smtClean="0">
                <a:solidFill>
                  <a:prstClr val="black">
                    <a:lumMod val="65000"/>
                    <a:lumOff val="35000"/>
                  </a:prstClr>
                </a:solidFill>
              </a:rPr>
              <a:t>January 4, 2021</a:t>
            </a:r>
            <a:r>
              <a:rPr lang="en-US" sz="2800" dirty="0">
                <a:solidFill>
                  <a:prstClr val="black">
                    <a:lumMod val="65000"/>
                    <a:lumOff val="35000"/>
                  </a:prstClr>
                </a:solidFill>
              </a:rPr>
              <a:t>			</a:t>
            </a:r>
            <a:r>
              <a:rPr lang="en-US" sz="2800" b="1" dirty="0">
                <a:solidFill>
                  <a:prstClr val="black">
                    <a:lumMod val="65000"/>
                    <a:lumOff val="35000"/>
                  </a:prstClr>
                </a:solidFill>
              </a:rPr>
              <a:t>NTP Issued</a:t>
            </a:r>
            <a:endParaRPr lang="en-US" sz="2800" dirty="0">
              <a:solidFill>
                <a:prstClr val="black">
                  <a:lumMod val="65000"/>
                  <a:lumOff val="35000"/>
                </a:prstClr>
              </a:solidFill>
            </a:endParaRPr>
          </a:p>
          <a:p>
            <a:endParaRPr lang="en-US" sz="2700" dirty="0"/>
          </a:p>
        </p:txBody>
      </p:sp>
    </p:spTree>
    <p:extLst>
      <p:ext uri="{BB962C8B-B14F-4D97-AF65-F5344CB8AC3E}">
        <p14:creationId xmlns:p14="http://schemas.microsoft.com/office/powerpoint/2010/main" val="36343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p:spPr>
        <p:txBody>
          <a:bodyPr/>
          <a:lstStyle/>
          <a:p>
            <a:r>
              <a:rPr lang="en-US" dirty="0"/>
              <a:t>Oral Statements</a:t>
            </a:r>
          </a:p>
        </p:txBody>
      </p:sp>
      <p:sp>
        <p:nvSpPr>
          <p:cNvPr id="3" name="Content Placeholder 2"/>
          <p:cNvSpPr>
            <a:spLocks noGrp="1"/>
          </p:cNvSpPr>
          <p:nvPr>
            <p:ph idx="1"/>
          </p:nvPr>
        </p:nvSpPr>
        <p:spPr/>
        <p:txBody>
          <a:bodyPr/>
          <a:lstStyle/>
          <a:p>
            <a:pPr marL="0" indent="0" algn="just">
              <a:buNone/>
            </a:pPr>
            <a:r>
              <a:rPr lang="en-US" sz="2800" dirty="0"/>
              <a:t>Oral statements or discussion during the pre-proposal meeting will not be binding, nor will it change or affect the terms or conditions within the Plans and Specifications for this Project. Changes, if any, will be addressed only via an Addendum.</a:t>
            </a:r>
          </a:p>
          <a:p>
            <a:endParaRPr lang="en-US" dirty="0"/>
          </a:p>
        </p:txBody>
      </p:sp>
    </p:spTree>
    <p:extLst>
      <p:ext uri="{BB962C8B-B14F-4D97-AF65-F5344CB8AC3E}">
        <p14:creationId xmlns:p14="http://schemas.microsoft.com/office/powerpoint/2010/main" val="355740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Due Date</a:t>
            </a:r>
            <a:br>
              <a:rPr lang="en-US" dirty="0"/>
            </a:br>
            <a:endParaRPr lang="en-US" dirty="0"/>
          </a:p>
        </p:txBody>
      </p:sp>
      <p:sp>
        <p:nvSpPr>
          <p:cNvPr id="3" name="Content Placeholder 2"/>
          <p:cNvSpPr>
            <a:spLocks noGrp="1"/>
          </p:cNvSpPr>
          <p:nvPr>
            <p:ph idx="1"/>
          </p:nvPr>
        </p:nvSpPr>
        <p:spPr/>
        <p:txBody>
          <a:bodyPr/>
          <a:lstStyle/>
          <a:p>
            <a:r>
              <a:rPr lang="en-US" sz="2800" dirty="0" smtClean="0"/>
              <a:t>Proposals </a:t>
            </a:r>
            <a:r>
              <a:rPr lang="en-US" sz="2800" dirty="0"/>
              <a:t>due no later than </a:t>
            </a:r>
            <a:r>
              <a:rPr lang="en-US" sz="2800" b="1" dirty="0"/>
              <a:t>2:00 PM CDT </a:t>
            </a:r>
            <a:r>
              <a:rPr lang="en-US" sz="2800" b="1" dirty="0" smtClean="0"/>
              <a:t>October 5, 2020</a:t>
            </a:r>
          </a:p>
          <a:p>
            <a:r>
              <a:rPr lang="en-US" sz="2800" b="1" dirty="0" smtClean="0"/>
              <a:t>Electronic Proposals Only</a:t>
            </a:r>
            <a:endParaRPr lang="en-US" sz="2800" b="1" dirty="0"/>
          </a:p>
          <a:p>
            <a:r>
              <a:rPr lang="en-US" sz="2800" dirty="0"/>
              <a:t>Follow </a:t>
            </a:r>
            <a:r>
              <a:rPr lang="en-US" sz="2800" dirty="0" smtClean="0"/>
              <a:t>specific electronic proposal </a:t>
            </a:r>
            <a:r>
              <a:rPr lang="en-US" sz="2800" dirty="0"/>
              <a:t>delivery instructions:</a:t>
            </a:r>
          </a:p>
          <a:p>
            <a:pPr lvl="1"/>
            <a:r>
              <a:rPr lang="en-US" sz="2400" dirty="0" smtClean="0"/>
              <a:t>Request the FTP Site for Upload no later than October 2, 2020 at 2:00 PM</a:t>
            </a:r>
            <a:endParaRPr lang="en-US" sz="2400" dirty="0"/>
          </a:p>
          <a:p>
            <a:pPr lvl="1"/>
            <a:r>
              <a:rPr lang="en-US" sz="2400" dirty="0" smtClean="0"/>
              <a:t>Follow naming convention provided in the Respondent Proposal Checklist for all 3 files</a:t>
            </a:r>
            <a:endParaRPr lang="en-US" sz="2400" dirty="0"/>
          </a:p>
          <a:p>
            <a:pPr lvl="1"/>
            <a:r>
              <a:rPr lang="en-US" sz="2400" dirty="0"/>
              <a:t>Late responses will not be accepted </a:t>
            </a:r>
            <a:r>
              <a:rPr lang="en-US" sz="2400" dirty="0" smtClean="0"/>
              <a:t>and will be not be opened</a:t>
            </a:r>
          </a:p>
          <a:p>
            <a:pPr lvl="1"/>
            <a:r>
              <a:rPr lang="en-US" sz="2400" dirty="0" smtClean="0"/>
              <a:t>A WebEx proposal opening meeting will be held October 5, 2020 at 2:00 PM</a:t>
            </a:r>
            <a:endParaRPr lang="en-US" sz="2800" dirty="0" smtClean="0"/>
          </a:p>
          <a:p>
            <a:r>
              <a:rPr lang="en-US" sz="2800" dirty="0" smtClean="0"/>
              <a:t>SAWS continues to monitor and adhere to the current COVID-19 guidelines and may modify the proposal submission instructions. </a:t>
            </a:r>
          </a:p>
          <a:p>
            <a:pPr lvl="1"/>
            <a:r>
              <a:rPr lang="en-US" sz="2400" dirty="0" smtClean="0"/>
              <a:t>If so, this would be provided via Addendum no later than September 16, 2020.</a:t>
            </a:r>
            <a:endParaRPr lang="en-US" sz="2400" dirty="0"/>
          </a:p>
          <a:p>
            <a:endParaRPr lang="en-US" sz="2800" dirty="0"/>
          </a:p>
        </p:txBody>
      </p:sp>
    </p:spTree>
    <p:extLst>
      <p:ext uri="{BB962C8B-B14F-4D97-AF65-F5344CB8AC3E}">
        <p14:creationId xmlns:p14="http://schemas.microsoft.com/office/powerpoint/2010/main" val="2174268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t>
            </a:r>
            <a:r>
              <a:rPr lang="en-US" dirty="0" smtClean="0"/>
              <a:t>Background</a:t>
            </a:r>
            <a:endParaRPr lang="en-US" dirty="0"/>
          </a:p>
        </p:txBody>
      </p:sp>
      <p:sp>
        <p:nvSpPr>
          <p:cNvPr id="3" name="Content Placeholder 2"/>
          <p:cNvSpPr>
            <a:spLocks noGrp="1"/>
          </p:cNvSpPr>
          <p:nvPr>
            <p:ph idx="1"/>
          </p:nvPr>
        </p:nvSpPr>
        <p:spPr>
          <a:xfrm>
            <a:off x="609599" y="950027"/>
            <a:ext cx="11255829" cy="5011295"/>
          </a:xfrm>
        </p:spPr>
        <p:txBody>
          <a:bodyPr/>
          <a:lstStyle/>
          <a:p>
            <a:pPr>
              <a:spcBef>
                <a:spcPts val="0"/>
              </a:spcBef>
            </a:pPr>
            <a:r>
              <a:rPr lang="en-US" sz="2800" dirty="0"/>
              <a:t>Submittals can be submitted as soon as receiving notification of contract award after CPMS training (if necessary) has been completed and CPMS record is ready</a:t>
            </a:r>
          </a:p>
          <a:p>
            <a:pPr>
              <a:spcBef>
                <a:spcPts val="0"/>
              </a:spcBef>
            </a:pPr>
            <a:r>
              <a:rPr lang="en-US" sz="2800" dirty="0" smtClean="0"/>
              <a:t>Prior </a:t>
            </a:r>
            <a:r>
              <a:rPr lang="en-US" sz="2800" dirty="0"/>
              <a:t>to commencing work, contractor must submit and receive approval of the following:</a:t>
            </a:r>
          </a:p>
          <a:p>
            <a:pPr lvl="1"/>
            <a:r>
              <a:rPr lang="en-US" sz="2400" dirty="0"/>
              <a:t>Construction Schedule</a:t>
            </a:r>
          </a:p>
          <a:p>
            <a:pPr lvl="1"/>
            <a:r>
              <a:rPr lang="en-US" sz="2400" dirty="0" smtClean="0"/>
              <a:t>Pre-construction </a:t>
            </a:r>
            <a:r>
              <a:rPr lang="en-US" sz="2400" dirty="0"/>
              <a:t>v</a:t>
            </a:r>
            <a:r>
              <a:rPr lang="en-US" sz="2400" dirty="0" smtClean="0"/>
              <a:t>ideo</a:t>
            </a:r>
            <a:endParaRPr lang="en-US" sz="2400" dirty="0"/>
          </a:p>
          <a:p>
            <a:pPr lvl="1"/>
            <a:r>
              <a:rPr lang="en-US" sz="2400" dirty="0" smtClean="0"/>
              <a:t>Lease </a:t>
            </a:r>
            <a:r>
              <a:rPr lang="en-US" sz="2400" dirty="0"/>
              <a:t>agreements</a:t>
            </a:r>
          </a:p>
          <a:p>
            <a:r>
              <a:rPr lang="en-US" sz="2800" dirty="0"/>
              <a:t>There will be one pre-construction meeting</a:t>
            </a:r>
          </a:p>
          <a:p>
            <a:r>
              <a:rPr lang="en-US" sz="2800" dirty="0" smtClean="0"/>
              <a:t>Contractor </a:t>
            </a:r>
            <a:r>
              <a:rPr lang="en-US" sz="2800" dirty="0"/>
              <a:t>must submit a Work Progress Schedule within 10 days of NTP and monthly thereafter</a:t>
            </a:r>
          </a:p>
          <a:p>
            <a:endParaRPr lang="en-US" dirty="0"/>
          </a:p>
        </p:txBody>
      </p:sp>
    </p:spTree>
    <p:extLst>
      <p:ext uri="{BB962C8B-B14F-4D97-AF65-F5344CB8AC3E}">
        <p14:creationId xmlns:p14="http://schemas.microsoft.com/office/powerpoint/2010/main" val="3596986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t>
            </a:r>
            <a:r>
              <a:rPr lang="en-US" dirty="0" smtClean="0"/>
              <a:t>Background</a:t>
            </a:r>
            <a:endParaRPr lang="en-US" dirty="0"/>
          </a:p>
        </p:txBody>
      </p:sp>
      <p:sp>
        <p:nvSpPr>
          <p:cNvPr id="3" name="Content Placeholder 2"/>
          <p:cNvSpPr>
            <a:spLocks noGrp="1"/>
          </p:cNvSpPr>
          <p:nvPr>
            <p:ph idx="1"/>
          </p:nvPr>
        </p:nvSpPr>
        <p:spPr>
          <a:xfrm>
            <a:off x="609599" y="949842"/>
            <a:ext cx="10972800" cy="5035322"/>
          </a:xfrm>
        </p:spPr>
        <p:txBody>
          <a:bodyPr/>
          <a:lstStyle/>
          <a:p>
            <a:r>
              <a:rPr lang="en-US" sz="2800" dirty="0"/>
              <a:t>Contractor to follow requirements identified in corresponding permits or agreements</a:t>
            </a:r>
            <a:r>
              <a:rPr lang="en-US" sz="2800" dirty="0" smtClean="0"/>
              <a:t>.</a:t>
            </a:r>
          </a:p>
          <a:p>
            <a:pPr lvl="1"/>
            <a:r>
              <a:rPr lang="en-US" sz="2400" dirty="0"/>
              <a:t>City of San Antonio Tree Permit</a:t>
            </a:r>
          </a:p>
          <a:p>
            <a:pPr lvl="1"/>
            <a:r>
              <a:rPr lang="en-US" sz="2400" dirty="0"/>
              <a:t>City of San Antonio Floodplain Development Permit</a:t>
            </a:r>
          </a:p>
          <a:p>
            <a:pPr lvl="1"/>
            <a:r>
              <a:rPr lang="en-US" sz="2400" dirty="0"/>
              <a:t>City of San Antonio Right-of-Way</a:t>
            </a:r>
          </a:p>
          <a:p>
            <a:pPr lvl="1"/>
            <a:r>
              <a:rPr lang="en-US" sz="2400" dirty="0"/>
              <a:t>Storm Water Pollution Prevention Plan (SWPPP</a:t>
            </a:r>
            <a:r>
              <a:rPr lang="en-US" sz="2400" dirty="0" smtClean="0"/>
              <a:t>)</a:t>
            </a:r>
            <a:endParaRPr lang="en-US" sz="2400" dirty="0"/>
          </a:p>
          <a:p>
            <a:r>
              <a:rPr lang="en-US" sz="2800" dirty="0"/>
              <a:t>Changes in field that are cited by the Agency’s Inspector will require concurrence and approval from the SAWS Inspector first.</a:t>
            </a:r>
          </a:p>
          <a:p>
            <a:r>
              <a:rPr lang="en-US" sz="2800" dirty="0"/>
              <a:t>If contractor would like to work weekends or extended hours, notification is required 48 hours in advance to SAWS Construction and Inspections. Requests should be send to </a:t>
            </a:r>
            <a:r>
              <a:rPr lang="en-US" sz="2800" dirty="0">
                <a:hlinkClick r:id="rId2"/>
              </a:rPr>
              <a:t>constworkreq@saws.org</a:t>
            </a:r>
            <a:r>
              <a:rPr lang="en-US" sz="2800" dirty="0"/>
              <a:t>.</a:t>
            </a:r>
          </a:p>
          <a:p>
            <a:endParaRPr lang="en-US" dirty="0"/>
          </a:p>
        </p:txBody>
      </p:sp>
    </p:spTree>
    <p:extLst>
      <p:ext uri="{BB962C8B-B14F-4D97-AF65-F5344CB8AC3E}">
        <p14:creationId xmlns:p14="http://schemas.microsoft.com/office/powerpoint/2010/main" val="717643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t>
            </a:r>
            <a:r>
              <a:rPr lang="en-US" dirty="0" smtClean="0"/>
              <a:t>Background</a:t>
            </a:r>
            <a:endParaRPr lang="en-US" dirty="0"/>
          </a:p>
        </p:txBody>
      </p:sp>
      <p:sp>
        <p:nvSpPr>
          <p:cNvPr id="3" name="Content Placeholder 2"/>
          <p:cNvSpPr>
            <a:spLocks noGrp="1"/>
          </p:cNvSpPr>
          <p:nvPr>
            <p:ph idx="1"/>
          </p:nvPr>
        </p:nvSpPr>
        <p:spPr/>
        <p:txBody>
          <a:bodyPr/>
          <a:lstStyle/>
          <a:p>
            <a:r>
              <a:rPr lang="en-US" sz="2800" dirty="0"/>
              <a:t>All RFIs, RFPs, submittals, and any other items related to construction must be uploaded and processed via CPMS.</a:t>
            </a:r>
          </a:p>
          <a:p>
            <a:r>
              <a:rPr lang="en-US" sz="2800" dirty="0"/>
              <a:t>No work can be performed by the Contractor unless the cost for that line item is on the contract.</a:t>
            </a:r>
          </a:p>
          <a:p>
            <a:r>
              <a:rPr lang="en-US" sz="2800" dirty="0"/>
              <a:t>All traffic control plans must be submitted </a:t>
            </a:r>
            <a:r>
              <a:rPr lang="en-US" sz="2800" dirty="0" smtClean="0"/>
              <a:t>to and </a:t>
            </a:r>
            <a:r>
              <a:rPr lang="en-US" sz="2800" dirty="0"/>
              <a:t>approved by </a:t>
            </a:r>
            <a:r>
              <a:rPr lang="en-US" sz="2800" dirty="0" err="1"/>
              <a:t>CoSA</a:t>
            </a:r>
            <a:r>
              <a:rPr lang="en-US" sz="2800" dirty="0"/>
              <a:t> as applicable. </a:t>
            </a:r>
          </a:p>
          <a:p>
            <a:r>
              <a:rPr lang="en-US" sz="2800" dirty="0"/>
              <a:t>Change orders, if any, will be based on negotiated prices if items are not in the price proposal.</a:t>
            </a:r>
          </a:p>
          <a:p>
            <a:pPr lvl="1"/>
            <a:r>
              <a:rPr lang="en-US" sz="2400" dirty="0"/>
              <a:t>Negotiated using RS Means</a:t>
            </a:r>
          </a:p>
        </p:txBody>
      </p:sp>
    </p:spTree>
    <p:extLst>
      <p:ext uri="{BB962C8B-B14F-4D97-AF65-F5344CB8AC3E}">
        <p14:creationId xmlns:p14="http://schemas.microsoft.com/office/powerpoint/2010/main" val="774417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p:txBody>
          <a:bodyPr/>
          <a:lstStyle/>
          <a:p>
            <a:pPr algn="just"/>
            <a:r>
              <a:rPr lang="en-US" sz="2800" dirty="0"/>
              <a:t>Liquidated damages (LDs) for final completion extending beyond contract time will be assessed at a rate of:</a:t>
            </a:r>
          </a:p>
          <a:p>
            <a:pPr marL="0" indent="0" algn="just">
              <a:buNone/>
            </a:pPr>
            <a:r>
              <a:rPr lang="en-US" sz="2800" dirty="0"/>
              <a:t>	$ </a:t>
            </a:r>
            <a:r>
              <a:rPr lang="en-US" sz="2800" dirty="0" smtClean="0"/>
              <a:t>1,850.00 </a:t>
            </a:r>
            <a:r>
              <a:rPr lang="en-US" sz="2800" dirty="0"/>
              <a:t>per Day</a:t>
            </a:r>
          </a:p>
          <a:p>
            <a:r>
              <a:rPr lang="en-US" dirty="0" smtClean="0"/>
              <a:t>ID Key Personnel, </a:t>
            </a:r>
            <a:r>
              <a:rPr lang="en-US" i="1" dirty="0" smtClean="0"/>
              <a:t>to be issued in Addendum 1</a:t>
            </a:r>
          </a:p>
          <a:p>
            <a:r>
              <a:rPr lang="en-US" dirty="0" smtClean="0"/>
              <a:t>Baseline Schedule, </a:t>
            </a:r>
            <a:r>
              <a:rPr lang="en-US" i="1" dirty="0" smtClean="0"/>
              <a:t>to be issued in Addendum 1</a:t>
            </a:r>
          </a:p>
          <a:p>
            <a:endParaRPr lang="en-US" dirty="0"/>
          </a:p>
        </p:txBody>
      </p:sp>
      <p:sp>
        <p:nvSpPr>
          <p:cNvPr id="4" name="Subtitle 3"/>
          <p:cNvSpPr>
            <a:spLocks noGrp="1"/>
          </p:cNvSpPr>
          <p:nvPr>
            <p:ph type="subTitle" idx="13"/>
          </p:nvPr>
        </p:nvSpPr>
        <p:spPr/>
        <p:txBody>
          <a:bodyPr>
            <a:normAutofit lnSpcReduction="10000"/>
          </a:bodyPr>
          <a:lstStyle/>
          <a:p>
            <a:r>
              <a:rPr lang="en-US" dirty="0"/>
              <a:t>Supplemental Conditions</a:t>
            </a:r>
          </a:p>
          <a:p>
            <a:endParaRPr lang="en-US" dirty="0"/>
          </a:p>
        </p:txBody>
      </p:sp>
    </p:spTree>
    <p:extLst>
      <p:ext uri="{BB962C8B-B14F-4D97-AF65-F5344CB8AC3E}">
        <p14:creationId xmlns:p14="http://schemas.microsoft.com/office/powerpoint/2010/main" val="3232776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a:solidFill>
            <a:schemeClr val="bg1"/>
          </a:solidFill>
        </p:spPr>
        <p:txBody>
          <a:bodyPr/>
          <a:lstStyle/>
          <a:p>
            <a:r>
              <a:rPr lang="en-US" sz="2800" dirty="0" smtClean="0"/>
              <a:t>Item 100 </a:t>
            </a:r>
            <a:r>
              <a:rPr lang="en-US" sz="2800" dirty="0"/>
              <a:t>– Mobilization: Establishes Intermediate Demobilization and Remobilization bid item if elected by SAWS, including definition of related temporary bypass pumping activities during SAWS-authorized demobilizations.</a:t>
            </a:r>
          </a:p>
          <a:p>
            <a:pPr algn="just"/>
            <a:r>
              <a:rPr lang="en-US" sz="2800" dirty="0" smtClean="0"/>
              <a:t>Item 864 </a:t>
            </a:r>
            <a:r>
              <a:rPr lang="en-US" sz="2800" dirty="0"/>
              <a:t>– Bypass Pumping, large Diameter Sanitary Sewers: Establishes extended Bypass Pumping equipment rental, fuel, and watch payment items if needed in association with SAWS-approved intermediate demobilization.</a:t>
            </a:r>
          </a:p>
        </p:txBody>
      </p:sp>
      <p:sp>
        <p:nvSpPr>
          <p:cNvPr id="4" name="Subtitle 3"/>
          <p:cNvSpPr>
            <a:spLocks noGrp="1"/>
          </p:cNvSpPr>
          <p:nvPr>
            <p:ph type="subTitle" idx="13"/>
          </p:nvPr>
        </p:nvSpPr>
        <p:spPr/>
        <p:txBody>
          <a:bodyPr>
            <a:normAutofit lnSpcReduction="10000"/>
          </a:bodyPr>
          <a:lstStyle/>
          <a:p>
            <a:r>
              <a:rPr lang="en-US" dirty="0"/>
              <a:t>Special Provisions</a:t>
            </a:r>
          </a:p>
          <a:p>
            <a:endParaRPr lang="en-US" dirty="0"/>
          </a:p>
        </p:txBody>
      </p:sp>
    </p:spTree>
    <p:extLst>
      <p:ext uri="{BB962C8B-B14F-4D97-AF65-F5344CB8AC3E}">
        <p14:creationId xmlns:p14="http://schemas.microsoft.com/office/powerpoint/2010/main" val="126416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a:solidFill>
            <a:schemeClr val="bg1"/>
          </a:solidFill>
        </p:spPr>
        <p:txBody>
          <a:bodyPr/>
          <a:lstStyle/>
          <a:p>
            <a:pPr algn="just"/>
            <a:r>
              <a:rPr lang="en-US" sz="2800" dirty="0" smtClean="0"/>
              <a:t>SP </a:t>
            </a:r>
            <a:r>
              <a:rPr lang="en-US" sz="2800" dirty="0"/>
              <a:t>848 &amp; SP 857 – Payment for installation of pipe (LF) and separate pay item for testing (LS).</a:t>
            </a:r>
          </a:p>
          <a:p>
            <a:pPr algn="just"/>
            <a:r>
              <a:rPr lang="en-US" sz="2800" dirty="0" smtClean="0"/>
              <a:t>SP 852 &amp; SP </a:t>
            </a:r>
            <a:r>
              <a:rPr lang="en-US" sz="2800" dirty="0"/>
              <a:t>853 – Payment for installation of manholes (EA) and separate pay item for testing (LS</a:t>
            </a:r>
            <a:r>
              <a:rPr lang="en-US" sz="2800" dirty="0" smtClean="0"/>
              <a:t>).</a:t>
            </a:r>
          </a:p>
          <a:p>
            <a:pPr algn="just"/>
            <a:r>
              <a:rPr lang="en-US" sz="2800" dirty="0" smtClean="0"/>
              <a:t>SP 864-S2 – Bypass Pumping – Large Diameter Sanitary Sewers</a:t>
            </a:r>
          </a:p>
          <a:p>
            <a:pPr algn="just"/>
            <a:endParaRPr lang="en-US" sz="2800" dirty="0"/>
          </a:p>
          <a:p>
            <a:pPr algn="just"/>
            <a:r>
              <a:rPr lang="en-US" sz="2800" dirty="0" smtClean="0"/>
              <a:t>SS 1050 Survey Controls - includes additional survey requirements </a:t>
            </a:r>
          </a:p>
        </p:txBody>
      </p:sp>
      <p:sp>
        <p:nvSpPr>
          <p:cNvPr id="4" name="Subtitle 3"/>
          <p:cNvSpPr>
            <a:spLocks noGrp="1"/>
          </p:cNvSpPr>
          <p:nvPr>
            <p:ph type="subTitle" idx="13"/>
          </p:nvPr>
        </p:nvSpPr>
        <p:spPr/>
        <p:txBody>
          <a:bodyPr>
            <a:normAutofit lnSpcReduction="10000"/>
          </a:bodyPr>
          <a:lstStyle/>
          <a:p>
            <a:r>
              <a:rPr lang="en-US" dirty="0"/>
              <a:t>Special </a:t>
            </a:r>
            <a:r>
              <a:rPr lang="en-US" dirty="0" smtClean="0"/>
              <a:t>Provisions and Special Specifications</a:t>
            </a:r>
            <a:endParaRPr lang="en-US" dirty="0"/>
          </a:p>
          <a:p>
            <a:endParaRPr lang="en-US" dirty="0"/>
          </a:p>
        </p:txBody>
      </p:sp>
    </p:spTree>
    <p:extLst>
      <p:ext uri="{BB962C8B-B14F-4D97-AF65-F5344CB8AC3E}">
        <p14:creationId xmlns:p14="http://schemas.microsoft.com/office/powerpoint/2010/main" val="1313381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a:xfrm>
            <a:off x="609599" y="1050068"/>
            <a:ext cx="10972800" cy="4855687"/>
          </a:xfrm>
        </p:spPr>
        <p:txBody>
          <a:bodyPr/>
          <a:lstStyle/>
          <a:p>
            <a:r>
              <a:rPr lang="en-US" sz="2800" dirty="0"/>
              <a:t>7,740 LF 84-inch Fiberglass Reinforced Pipe (FRP) gravity sanitary sewer main installation</a:t>
            </a:r>
          </a:p>
          <a:p>
            <a:pPr lvl="1"/>
            <a:r>
              <a:rPr lang="en-US" sz="2400" dirty="0"/>
              <a:t>6,544 LF open-cut at depths up to 35 feet deep</a:t>
            </a:r>
          </a:p>
          <a:p>
            <a:pPr lvl="1"/>
            <a:r>
              <a:rPr lang="en-US" sz="2400" dirty="0"/>
              <a:t>1,196 LF of tunneling including TXDOT ROW crossing at Hwy 151</a:t>
            </a:r>
          </a:p>
          <a:p>
            <a:pPr lvl="1"/>
            <a:r>
              <a:rPr lang="en-US" sz="2400" dirty="0"/>
              <a:t>Installation along and crossing Leon Creek, within the 100-year floodplain </a:t>
            </a:r>
          </a:p>
          <a:p>
            <a:r>
              <a:rPr lang="en-US" sz="2800" dirty="0"/>
              <a:t>Unique Project Challenges</a:t>
            </a:r>
          </a:p>
          <a:p>
            <a:pPr lvl="1"/>
            <a:r>
              <a:rPr lang="en-US" sz="2400" dirty="0"/>
              <a:t>Limited project access </a:t>
            </a:r>
          </a:p>
          <a:p>
            <a:pPr lvl="1"/>
            <a:r>
              <a:rPr lang="en-US" sz="2400" dirty="0"/>
              <a:t>Existing WL and RWL relocates</a:t>
            </a:r>
          </a:p>
          <a:p>
            <a:pPr lvl="1"/>
            <a:r>
              <a:rPr lang="en-US" sz="2400" dirty="0"/>
              <a:t>Large diameter bypass (70+ </a:t>
            </a:r>
            <a:r>
              <a:rPr lang="en-US" sz="2400" dirty="0" err="1"/>
              <a:t>mgd</a:t>
            </a:r>
            <a:r>
              <a:rPr lang="en-US" sz="2400" dirty="0"/>
              <a:t>)</a:t>
            </a:r>
          </a:p>
          <a:p>
            <a:pPr lvl="1"/>
            <a:endParaRPr lang="en-US" dirty="0"/>
          </a:p>
          <a:p>
            <a:endParaRPr lang="en-US" sz="2400" dirty="0"/>
          </a:p>
          <a:p>
            <a:pPr marL="0" indent="0">
              <a:buNone/>
            </a:pPr>
            <a:endParaRPr lang="en-US" dirty="0"/>
          </a:p>
        </p:txBody>
      </p:sp>
    </p:spTree>
    <p:extLst>
      <p:ext uri="{BB962C8B-B14F-4D97-AF65-F5344CB8AC3E}">
        <p14:creationId xmlns:p14="http://schemas.microsoft.com/office/powerpoint/2010/main" val="4036256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a:prstGeom prst="rect">
            <a:avLst/>
          </a:prstGeom>
        </p:spPr>
        <p:txBody>
          <a:bodyPr/>
          <a:lstStyle/>
          <a:p>
            <a:r>
              <a:rPr lang="en-US" dirty="0"/>
              <a:t>Project Overview</a:t>
            </a:r>
          </a:p>
        </p:txBody>
      </p:sp>
      <p:sp>
        <p:nvSpPr>
          <p:cNvPr id="3" name="Content Placeholder 2"/>
          <p:cNvSpPr>
            <a:spLocks noGrp="1"/>
          </p:cNvSpPr>
          <p:nvPr>
            <p:ph idx="1"/>
          </p:nvPr>
        </p:nvSpPr>
        <p:spPr>
          <a:solidFill>
            <a:schemeClr val="bg1"/>
          </a:solidFill>
        </p:spPr>
        <p:txBody>
          <a:bodyPr/>
          <a:lstStyle/>
          <a:p>
            <a:r>
              <a:rPr lang="en-US" sz="2800" dirty="0"/>
              <a:t>Pipeline installation located next to and crossing Leon Creek.</a:t>
            </a:r>
          </a:p>
          <a:p>
            <a:pPr lvl="1"/>
            <a:r>
              <a:rPr lang="en-US" sz="2400" dirty="0"/>
              <a:t>See Supplemental Spec. 2140 for Control of Ground and Surface Water</a:t>
            </a:r>
          </a:p>
          <a:p>
            <a:pPr lvl="1"/>
            <a:endParaRPr lang="en-US" sz="2200" dirty="0"/>
          </a:p>
          <a:p>
            <a:r>
              <a:rPr lang="en-US" sz="2800" dirty="0"/>
              <a:t>Close Coordination with several key stakeholders including but not limited to:  SAWS </a:t>
            </a:r>
            <a:r>
              <a:rPr lang="en-US" sz="2800" dirty="0" smtClean="0"/>
              <a:t>for water main adjustments</a:t>
            </a:r>
            <a:r>
              <a:rPr lang="en-US" sz="2800" dirty="0"/>
              <a:t>, Texas Department of Transportation (TXDOT), City of San Antonio (COSA) – Transportation and Capital Improvements Department, COSA Arborist, CPS Energy, private property owners, and business owners.</a:t>
            </a:r>
          </a:p>
          <a:p>
            <a:pPr lvl="1"/>
            <a:endParaRPr lang="en-US" sz="2200" dirty="0"/>
          </a:p>
          <a:p>
            <a:pPr lvl="1">
              <a:buFont typeface="Arial" panose="020B0604020202020204" pitchFamily="34" charset="0"/>
              <a:buChar char="•"/>
            </a:pPr>
            <a:endParaRPr lang="en-US" sz="2200" dirty="0"/>
          </a:p>
          <a:p>
            <a:pPr marL="0" indent="0">
              <a:buNone/>
            </a:pPr>
            <a:endParaRPr lang="en-US" sz="2600" dirty="0">
              <a:solidFill>
                <a:srgbClr val="FF0000"/>
              </a:solidFill>
            </a:endParaRPr>
          </a:p>
        </p:txBody>
      </p:sp>
    </p:spTree>
    <p:extLst>
      <p:ext uri="{BB962C8B-B14F-4D97-AF65-F5344CB8AC3E}">
        <p14:creationId xmlns:p14="http://schemas.microsoft.com/office/powerpoint/2010/main" val="2843487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5538355"/>
            <a:ext cx="12192000" cy="1319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143" y="322118"/>
            <a:ext cx="11389896" cy="675389"/>
          </a:xfrm>
        </p:spPr>
        <p:txBody>
          <a:bodyPr/>
          <a:lstStyle/>
          <a:p>
            <a:r>
              <a:rPr lang="en-US" dirty="0"/>
              <a:t>Project Location</a:t>
            </a:r>
          </a:p>
        </p:txBody>
      </p:sp>
      <p:pic>
        <p:nvPicPr>
          <p:cNvPr id="6" name="Picture 5">
            <a:extLst>
              <a:ext uri="{FF2B5EF4-FFF2-40B4-BE49-F238E27FC236}">
                <a16:creationId xmlns:a16="http://schemas.microsoft.com/office/drawing/2014/main" xmlns="" id="{1F348E32-3A90-4927-83BE-97F389B7C92F}"/>
              </a:ext>
            </a:extLst>
          </p:cNvPr>
          <p:cNvPicPr>
            <a:picLocks/>
          </p:cNvPicPr>
          <p:nvPr/>
        </p:nvPicPr>
        <p:blipFill rotWithShape="1">
          <a:blip r:embed="rId3"/>
          <a:srcRect l="287" t="650" r="1001" b="648"/>
          <a:stretch/>
        </p:blipFill>
        <p:spPr>
          <a:xfrm>
            <a:off x="4724430" y="415626"/>
            <a:ext cx="7225116" cy="6244948"/>
          </a:xfrm>
          <a:prstGeom prst="rect">
            <a:avLst/>
          </a:prstGeom>
          <a:ln>
            <a:solidFill>
              <a:schemeClr val="tx1">
                <a:lumMod val="65000"/>
                <a:lumOff val="35000"/>
              </a:schemeClr>
            </a:solidFill>
          </a:ln>
        </p:spPr>
      </p:pic>
      <p:pic>
        <p:nvPicPr>
          <p:cNvPr id="7" name="Picture 6"/>
          <p:cNvPicPr>
            <a:picLocks noChangeAspect="1"/>
          </p:cNvPicPr>
          <p:nvPr/>
        </p:nvPicPr>
        <p:blipFill rotWithShape="1">
          <a:blip r:embed="rId4"/>
          <a:srcRect t="1" b="949"/>
          <a:stretch/>
        </p:blipFill>
        <p:spPr>
          <a:xfrm>
            <a:off x="182143" y="1453861"/>
            <a:ext cx="4069291" cy="4334721"/>
          </a:xfrm>
          <a:prstGeom prst="rect">
            <a:avLst/>
          </a:prstGeom>
          <a:ln>
            <a:noFill/>
          </a:ln>
        </p:spPr>
      </p:pic>
    </p:spTree>
    <p:extLst>
      <p:ext uri="{BB962C8B-B14F-4D97-AF65-F5344CB8AC3E}">
        <p14:creationId xmlns:p14="http://schemas.microsoft.com/office/powerpoint/2010/main" val="110767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Agenda</a:t>
            </a:r>
          </a:p>
        </p:txBody>
      </p:sp>
      <p:sp>
        <p:nvSpPr>
          <p:cNvPr id="3" name="Content Placeholder 2"/>
          <p:cNvSpPr>
            <a:spLocks noGrp="1"/>
          </p:cNvSpPr>
          <p:nvPr>
            <p:ph idx="1"/>
          </p:nvPr>
        </p:nvSpPr>
        <p:spPr>
          <a:xfrm>
            <a:off x="609600" y="1160813"/>
            <a:ext cx="11389896" cy="4681722"/>
          </a:xfrm>
        </p:spPr>
        <p:txBody>
          <a:bodyPr numCol="2"/>
          <a:lstStyle/>
          <a:p>
            <a:r>
              <a:rPr lang="en-US" sz="2800" dirty="0" smtClean="0"/>
              <a:t>Project Overview</a:t>
            </a:r>
            <a:endParaRPr lang="en-US" sz="2800" dirty="0"/>
          </a:p>
          <a:p>
            <a:r>
              <a:rPr lang="en-US" sz="2800" dirty="0" smtClean="0"/>
              <a:t>Contract Requirements</a:t>
            </a:r>
          </a:p>
          <a:p>
            <a:r>
              <a:rPr lang="en-US" sz="2800" dirty="0" smtClean="0"/>
              <a:t>Key Project Information</a:t>
            </a:r>
            <a:endParaRPr lang="en-US" sz="2800" dirty="0"/>
          </a:p>
          <a:p>
            <a:r>
              <a:rPr lang="en-US" sz="2800" dirty="0" smtClean="0"/>
              <a:t>Evaluation Process</a:t>
            </a:r>
            <a:endParaRPr lang="en-US" sz="2800" dirty="0"/>
          </a:p>
          <a:p>
            <a:r>
              <a:rPr lang="en-US" sz="2800" dirty="0" smtClean="0"/>
              <a:t>Required Experience </a:t>
            </a:r>
            <a:endParaRPr lang="en-US" sz="2800" dirty="0"/>
          </a:p>
          <a:p>
            <a:r>
              <a:rPr lang="en-US" sz="2800" dirty="0" smtClean="0"/>
              <a:t>Evaluation Criteria</a:t>
            </a:r>
          </a:p>
          <a:p>
            <a:r>
              <a:rPr lang="en-US" sz="2800" dirty="0"/>
              <a:t>Proposal Packet Preparation </a:t>
            </a:r>
          </a:p>
          <a:p>
            <a:r>
              <a:rPr lang="en-US" sz="2800" dirty="0" smtClean="0"/>
              <a:t>SMWB</a:t>
            </a:r>
          </a:p>
          <a:p>
            <a:r>
              <a:rPr lang="en-US" sz="2800" dirty="0" smtClean="0"/>
              <a:t>Additional and Communication Reminders</a:t>
            </a:r>
            <a:endParaRPr lang="en-US" sz="2800" dirty="0"/>
          </a:p>
          <a:p>
            <a:r>
              <a:rPr lang="en-US" sz="2800" dirty="0" smtClean="0"/>
              <a:t>Key Dates</a:t>
            </a:r>
          </a:p>
          <a:p>
            <a:r>
              <a:rPr lang="en-US" sz="2800" dirty="0" smtClean="0"/>
              <a:t>Contract </a:t>
            </a:r>
            <a:r>
              <a:rPr lang="en-US" sz="2800" dirty="0"/>
              <a:t>Background</a:t>
            </a:r>
          </a:p>
          <a:p>
            <a:pPr lvl="1"/>
            <a:r>
              <a:rPr lang="en-US" sz="2400" dirty="0"/>
              <a:t>Supplemental Conditions</a:t>
            </a:r>
          </a:p>
          <a:p>
            <a:pPr lvl="1"/>
            <a:r>
              <a:rPr lang="en-US" sz="2400" dirty="0" smtClean="0"/>
              <a:t>Special </a:t>
            </a:r>
            <a:r>
              <a:rPr lang="en-US" sz="2400" dirty="0"/>
              <a:t>Conditions</a:t>
            </a:r>
          </a:p>
          <a:p>
            <a:pPr lvl="1"/>
            <a:r>
              <a:rPr lang="en-US" sz="2400" dirty="0" smtClean="0"/>
              <a:t>Special </a:t>
            </a:r>
            <a:r>
              <a:rPr lang="en-US" sz="2400" dirty="0"/>
              <a:t>Provisions</a:t>
            </a:r>
          </a:p>
          <a:p>
            <a:pPr lvl="1"/>
            <a:r>
              <a:rPr lang="en-US" sz="2400" dirty="0"/>
              <a:t>Special Specifications</a:t>
            </a:r>
          </a:p>
          <a:p>
            <a:r>
              <a:rPr lang="en-US" sz="2800" dirty="0" smtClean="0"/>
              <a:t>Questions</a:t>
            </a:r>
            <a:endParaRPr lang="en-US" sz="2800" dirty="0"/>
          </a:p>
          <a:p>
            <a:pPr marL="0" indent="0">
              <a:buNone/>
            </a:pPr>
            <a:endParaRPr lang="en-US" dirty="0"/>
          </a:p>
        </p:txBody>
      </p:sp>
    </p:spTree>
    <p:extLst>
      <p:ext uri="{BB962C8B-B14F-4D97-AF65-F5344CB8AC3E}">
        <p14:creationId xmlns:p14="http://schemas.microsoft.com/office/powerpoint/2010/main" val="1731338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a:prstGeom prst="rect">
            <a:avLst/>
          </a:prstGeom>
        </p:spPr>
        <p:txBody>
          <a:bodyPr/>
          <a:lstStyle/>
          <a:p>
            <a:r>
              <a:rPr lang="en-US" dirty="0"/>
              <a:t>Tunnel Proximity to Existing 42” Sewer Main</a:t>
            </a:r>
          </a:p>
        </p:txBody>
      </p:sp>
      <p:sp>
        <p:nvSpPr>
          <p:cNvPr id="3" name="Content Placeholder 2"/>
          <p:cNvSpPr>
            <a:spLocks noGrp="1"/>
          </p:cNvSpPr>
          <p:nvPr>
            <p:ph idx="1"/>
          </p:nvPr>
        </p:nvSpPr>
        <p:spPr>
          <a:xfrm>
            <a:off x="192504" y="1398954"/>
            <a:ext cx="5903495" cy="4562368"/>
          </a:xfrm>
        </p:spPr>
        <p:txBody>
          <a:bodyPr/>
          <a:lstStyle/>
          <a:p>
            <a:r>
              <a:rPr lang="en-US" sz="2800" dirty="0"/>
              <a:t>Contractor shall protect existing 42” sanitary sewer during construction of proposed sewer main</a:t>
            </a:r>
          </a:p>
          <a:p>
            <a:r>
              <a:rPr lang="en-US" sz="2800" dirty="0"/>
              <a:t>Contractor needs to adequately shore tunnel shaft to prevent disturbing backfill and existing 42” sanitary sewer main</a:t>
            </a:r>
          </a:p>
          <a:p>
            <a:r>
              <a:rPr lang="en-US" sz="2800" dirty="0"/>
              <a:t>Existing 42” sanitary sewer main may be in a deteriorating condition.</a:t>
            </a:r>
            <a:endParaRPr lang="en-US" dirty="0"/>
          </a:p>
        </p:txBody>
      </p:sp>
      <p:pic>
        <p:nvPicPr>
          <p:cNvPr id="4" name="Picture 3">
            <a:extLst>
              <a:ext uri="{FF2B5EF4-FFF2-40B4-BE49-F238E27FC236}">
                <a16:creationId xmlns:a16="http://schemas.microsoft.com/office/drawing/2014/main" xmlns="" id="{2FB9DB8D-CFF8-4AE0-80BE-2957034E5705}"/>
              </a:ext>
            </a:extLst>
          </p:cNvPr>
          <p:cNvPicPr>
            <a:picLocks noChangeAspect="1"/>
          </p:cNvPicPr>
          <p:nvPr/>
        </p:nvPicPr>
        <p:blipFill>
          <a:blip r:embed="rId3"/>
          <a:stretch>
            <a:fillRect/>
          </a:stretch>
        </p:blipFill>
        <p:spPr>
          <a:xfrm>
            <a:off x="6515588" y="1343025"/>
            <a:ext cx="5543550" cy="4171950"/>
          </a:xfrm>
          <a:prstGeom prst="rect">
            <a:avLst/>
          </a:prstGeom>
          <a:ln>
            <a:solidFill>
              <a:schemeClr val="tx1">
                <a:lumMod val="65000"/>
                <a:lumOff val="35000"/>
              </a:schemeClr>
            </a:solidFill>
          </a:ln>
        </p:spPr>
      </p:pic>
    </p:spTree>
    <p:extLst>
      <p:ext uri="{BB962C8B-B14F-4D97-AF65-F5344CB8AC3E}">
        <p14:creationId xmlns:p14="http://schemas.microsoft.com/office/powerpoint/2010/main" val="1092481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a:prstGeom prst="rect">
            <a:avLst/>
          </a:prstGeom>
        </p:spPr>
        <p:txBody>
          <a:bodyPr/>
          <a:lstStyle/>
          <a:p>
            <a:r>
              <a:rPr lang="en-US" dirty="0"/>
              <a:t>Project Access</a:t>
            </a:r>
          </a:p>
        </p:txBody>
      </p:sp>
      <p:pic>
        <p:nvPicPr>
          <p:cNvPr id="3" name="Picture 2">
            <a:extLst>
              <a:ext uri="{FF2B5EF4-FFF2-40B4-BE49-F238E27FC236}">
                <a16:creationId xmlns:a16="http://schemas.microsoft.com/office/drawing/2014/main" xmlns="" id="{A8782FF9-5DCA-42E6-A791-95D2F7FC9172}"/>
              </a:ext>
            </a:extLst>
          </p:cNvPr>
          <p:cNvPicPr>
            <a:picLocks noChangeAspect="1"/>
          </p:cNvPicPr>
          <p:nvPr/>
        </p:nvPicPr>
        <p:blipFill>
          <a:blip r:embed="rId3"/>
          <a:stretch>
            <a:fillRect/>
          </a:stretch>
        </p:blipFill>
        <p:spPr>
          <a:xfrm>
            <a:off x="155866" y="950027"/>
            <a:ext cx="11783250" cy="5139045"/>
          </a:xfrm>
          <a:prstGeom prst="rect">
            <a:avLst/>
          </a:prstGeom>
        </p:spPr>
      </p:pic>
    </p:spTree>
    <p:extLst>
      <p:ext uri="{BB962C8B-B14F-4D97-AF65-F5344CB8AC3E}">
        <p14:creationId xmlns:p14="http://schemas.microsoft.com/office/powerpoint/2010/main" val="4244085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a:prstGeom prst="rect">
            <a:avLst/>
          </a:prstGeom>
        </p:spPr>
        <p:txBody>
          <a:bodyPr/>
          <a:lstStyle/>
          <a:p>
            <a:r>
              <a:rPr lang="en-US" dirty="0"/>
              <a:t>Project Access</a:t>
            </a:r>
          </a:p>
        </p:txBody>
      </p:sp>
      <p:sp>
        <p:nvSpPr>
          <p:cNvPr id="8" name="Oval 7">
            <a:extLst>
              <a:ext uri="{FF2B5EF4-FFF2-40B4-BE49-F238E27FC236}">
                <a16:creationId xmlns:a16="http://schemas.microsoft.com/office/drawing/2014/main" xmlns="" id="{E3FDA102-D557-4641-AD13-1F19EC1DCA4A}"/>
              </a:ext>
            </a:extLst>
          </p:cNvPr>
          <p:cNvSpPr/>
          <p:nvPr/>
        </p:nvSpPr>
        <p:spPr>
          <a:xfrm>
            <a:off x="5922682" y="1854328"/>
            <a:ext cx="346636" cy="3406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8D37B1A-2841-4026-939C-F82E5F2A260D}"/>
              </a:ext>
            </a:extLst>
          </p:cNvPr>
          <p:cNvPicPr>
            <a:picLocks noChangeAspect="1"/>
          </p:cNvPicPr>
          <p:nvPr/>
        </p:nvPicPr>
        <p:blipFill rotWithShape="1">
          <a:blip r:embed="rId2"/>
          <a:srcRect l="964" r="2497"/>
          <a:stretch/>
        </p:blipFill>
        <p:spPr>
          <a:xfrm>
            <a:off x="332509" y="963453"/>
            <a:ext cx="11118273" cy="5046578"/>
          </a:xfrm>
          <a:prstGeom prst="rect">
            <a:avLst/>
          </a:prstGeom>
        </p:spPr>
      </p:pic>
    </p:spTree>
    <p:extLst>
      <p:ext uri="{BB962C8B-B14F-4D97-AF65-F5344CB8AC3E}">
        <p14:creationId xmlns:p14="http://schemas.microsoft.com/office/powerpoint/2010/main" val="39621377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5538355"/>
            <a:ext cx="12192000" cy="1319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SAWS 36-inch CSC Recycled Water Main Relocation</a:t>
            </a:r>
          </a:p>
        </p:txBody>
      </p:sp>
      <p:pic>
        <p:nvPicPr>
          <p:cNvPr id="4" name="Picture 3">
            <a:extLst>
              <a:ext uri="{FF2B5EF4-FFF2-40B4-BE49-F238E27FC236}">
                <a16:creationId xmlns:a16="http://schemas.microsoft.com/office/drawing/2014/main" xmlns="" id="{80B56D17-F797-44D6-9253-3A8D6066A5EF}"/>
              </a:ext>
            </a:extLst>
          </p:cNvPr>
          <p:cNvPicPr>
            <a:picLocks noChangeAspect="1"/>
          </p:cNvPicPr>
          <p:nvPr/>
        </p:nvPicPr>
        <p:blipFill>
          <a:blip r:embed="rId3"/>
          <a:stretch>
            <a:fillRect/>
          </a:stretch>
        </p:blipFill>
        <p:spPr>
          <a:xfrm>
            <a:off x="4090136" y="1048712"/>
            <a:ext cx="3698812" cy="5624318"/>
          </a:xfrm>
          <a:prstGeom prst="rect">
            <a:avLst/>
          </a:prstGeom>
          <a:ln>
            <a:solidFill>
              <a:schemeClr val="tx1">
                <a:lumMod val="65000"/>
                <a:lumOff val="35000"/>
              </a:schemeClr>
            </a:solidFill>
          </a:ln>
        </p:spPr>
      </p:pic>
      <p:pic>
        <p:nvPicPr>
          <p:cNvPr id="6" name="Picture 5">
            <a:extLst>
              <a:ext uri="{FF2B5EF4-FFF2-40B4-BE49-F238E27FC236}">
                <a16:creationId xmlns:a16="http://schemas.microsoft.com/office/drawing/2014/main" xmlns="" id="{0E68B02D-D882-47CF-8852-A63D4817A8D0}"/>
              </a:ext>
            </a:extLst>
          </p:cNvPr>
          <p:cNvPicPr>
            <a:picLocks noChangeAspect="1"/>
          </p:cNvPicPr>
          <p:nvPr/>
        </p:nvPicPr>
        <p:blipFill>
          <a:blip r:embed="rId4"/>
          <a:stretch>
            <a:fillRect/>
          </a:stretch>
        </p:blipFill>
        <p:spPr>
          <a:xfrm>
            <a:off x="7993996" y="991904"/>
            <a:ext cx="4137847" cy="5681126"/>
          </a:xfrm>
          <a:prstGeom prst="rect">
            <a:avLst/>
          </a:prstGeom>
          <a:ln>
            <a:solidFill>
              <a:schemeClr val="tx1">
                <a:lumMod val="65000"/>
                <a:lumOff val="35000"/>
              </a:schemeClr>
            </a:solidFill>
          </a:ln>
        </p:spPr>
      </p:pic>
      <p:pic>
        <p:nvPicPr>
          <p:cNvPr id="3" name="Picture 2"/>
          <p:cNvPicPr>
            <a:picLocks noChangeAspect="1"/>
          </p:cNvPicPr>
          <p:nvPr/>
        </p:nvPicPr>
        <p:blipFill rotWithShape="1">
          <a:blip r:embed="rId5"/>
          <a:srcRect r="963"/>
          <a:stretch/>
        </p:blipFill>
        <p:spPr>
          <a:xfrm>
            <a:off x="113004" y="4083529"/>
            <a:ext cx="3772084" cy="2589501"/>
          </a:xfrm>
          <a:prstGeom prst="rect">
            <a:avLst/>
          </a:prstGeom>
          <a:ln>
            <a:solidFill>
              <a:schemeClr val="tx1">
                <a:lumMod val="65000"/>
                <a:lumOff val="35000"/>
              </a:schemeClr>
            </a:solidFill>
          </a:ln>
        </p:spPr>
      </p:pic>
      <p:sp>
        <p:nvSpPr>
          <p:cNvPr id="7" name="5-Point Star 6"/>
          <p:cNvSpPr/>
          <p:nvPr/>
        </p:nvSpPr>
        <p:spPr>
          <a:xfrm>
            <a:off x="1094512" y="5222415"/>
            <a:ext cx="384464" cy="31172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7993996" y="1957137"/>
            <a:ext cx="4137847" cy="0"/>
          </a:xfrm>
          <a:prstGeom prst="line">
            <a:avLst/>
          </a:prstGeom>
          <a:ln w="254000">
            <a:solidFill>
              <a:srgbClr val="FFFF00">
                <a:alpha val="25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18484" y="1048712"/>
            <a:ext cx="1684421" cy="2386563"/>
          </a:xfrm>
          <a:prstGeom prst="line">
            <a:avLst/>
          </a:prstGeom>
          <a:ln w="254000">
            <a:solidFill>
              <a:srgbClr val="FFFF00">
                <a:alpha val="25000"/>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
          </p:nvPr>
        </p:nvSpPr>
        <p:spPr>
          <a:xfrm>
            <a:off x="160618" y="1154091"/>
            <a:ext cx="3837473" cy="4562368"/>
          </a:xfrm>
        </p:spPr>
        <p:txBody>
          <a:bodyPr/>
          <a:lstStyle/>
          <a:p>
            <a:r>
              <a:rPr lang="en-US" sz="2800" dirty="0" smtClean="0"/>
              <a:t>30 day advanced notice required for shutdown.</a:t>
            </a:r>
            <a:endParaRPr lang="en-US" dirty="0" smtClean="0"/>
          </a:p>
          <a:p>
            <a:r>
              <a:rPr lang="en-US" dirty="0" smtClean="0"/>
              <a:t>Shutdown only during months November - March</a:t>
            </a:r>
            <a:endParaRPr lang="en-US" sz="2800" dirty="0" smtClean="0"/>
          </a:p>
        </p:txBody>
      </p:sp>
    </p:spTree>
    <p:extLst>
      <p:ext uri="{BB962C8B-B14F-4D97-AF65-F5344CB8AC3E}">
        <p14:creationId xmlns:p14="http://schemas.microsoft.com/office/powerpoint/2010/main" val="1463725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5538355"/>
            <a:ext cx="12192000" cy="1319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Pinn</a:t>
            </a:r>
            <a:r>
              <a:rPr lang="en-US" dirty="0"/>
              <a:t> Road Water Main Relocation</a:t>
            </a:r>
          </a:p>
        </p:txBody>
      </p:sp>
      <p:pic>
        <p:nvPicPr>
          <p:cNvPr id="3" name="Picture 2">
            <a:extLst>
              <a:ext uri="{FF2B5EF4-FFF2-40B4-BE49-F238E27FC236}">
                <a16:creationId xmlns:a16="http://schemas.microsoft.com/office/drawing/2014/main" xmlns="" id="{58B05B61-3CD7-4A68-AFC5-4E91D170F984}"/>
              </a:ext>
            </a:extLst>
          </p:cNvPr>
          <p:cNvPicPr>
            <a:picLocks noChangeAspect="1"/>
          </p:cNvPicPr>
          <p:nvPr/>
        </p:nvPicPr>
        <p:blipFill rotWithShape="1">
          <a:blip r:embed="rId2"/>
          <a:srcRect l="1936" t="3027" b="1486"/>
          <a:stretch/>
        </p:blipFill>
        <p:spPr>
          <a:xfrm>
            <a:off x="2296981" y="2122462"/>
            <a:ext cx="9733687" cy="4587838"/>
          </a:xfrm>
          <a:prstGeom prst="rect">
            <a:avLst/>
          </a:prstGeom>
          <a:ln>
            <a:solidFill>
              <a:schemeClr val="tx1">
                <a:lumMod val="65000"/>
                <a:lumOff val="35000"/>
              </a:schemeClr>
            </a:solidFill>
          </a:ln>
        </p:spPr>
      </p:pic>
      <p:pic>
        <p:nvPicPr>
          <p:cNvPr id="4" name="Picture 3"/>
          <p:cNvPicPr>
            <a:picLocks noChangeAspect="1"/>
          </p:cNvPicPr>
          <p:nvPr/>
        </p:nvPicPr>
        <p:blipFill rotWithShape="1">
          <a:blip r:embed="rId3"/>
          <a:srcRect r="963"/>
          <a:stretch/>
        </p:blipFill>
        <p:spPr>
          <a:xfrm>
            <a:off x="78366" y="1132610"/>
            <a:ext cx="3548061" cy="2435712"/>
          </a:xfrm>
          <a:prstGeom prst="rect">
            <a:avLst/>
          </a:prstGeom>
          <a:ln>
            <a:solidFill>
              <a:schemeClr val="tx1">
                <a:lumMod val="65000"/>
                <a:lumOff val="35000"/>
              </a:schemeClr>
            </a:solidFill>
          </a:ln>
        </p:spPr>
      </p:pic>
      <p:sp>
        <p:nvSpPr>
          <p:cNvPr id="5" name="5-Point Star 4"/>
          <p:cNvSpPr/>
          <p:nvPr/>
        </p:nvSpPr>
        <p:spPr>
          <a:xfrm>
            <a:off x="1423556" y="2456610"/>
            <a:ext cx="288899" cy="2814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29646" y="2812219"/>
            <a:ext cx="4101737" cy="1741120"/>
          </a:xfrm>
          <a:prstGeom prst="ellipse">
            <a:avLst/>
          </a:prstGeom>
          <a:ln w="254000">
            <a:solidFill>
              <a:srgbClr val="FFFF00">
                <a:alpha val="25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49265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Pinn</a:t>
            </a:r>
            <a:r>
              <a:rPr lang="en-US" dirty="0"/>
              <a:t> Road Water Main Relocation</a:t>
            </a:r>
          </a:p>
        </p:txBody>
      </p:sp>
      <p:pic>
        <p:nvPicPr>
          <p:cNvPr id="4" name="Picture 3">
            <a:extLst>
              <a:ext uri="{FF2B5EF4-FFF2-40B4-BE49-F238E27FC236}">
                <a16:creationId xmlns:a16="http://schemas.microsoft.com/office/drawing/2014/main" xmlns="" id="{4BB77B56-6494-4E5F-A4E8-C91F891EEBE3}"/>
              </a:ext>
            </a:extLst>
          </p:cNvPr>
          <p:cNvPicPr>
            <a:picLocks noChangeAspect="1"/>
          </p:cNvPicPr>
          <p:nvPr/>
        </p:nvPicPr>
        <p:blipFill>
          <a:blip r:embed="rId2"/>
          <a:stretch>
            <a:fillRect/>
          </a:stretch>
        </p:blipFill>
        <p:spPr>
          <a:xfrm>
            <a:off x="1748344" y="856052"/>
            <a:ext cx="9112406" cy="5160284"/>
          </a:xfrm>
          <a:prstGeom prst="rect">
            <a:avLst/>
          </a:prstGeom>
        </p:spPr>
      </p:pic>
    </p:spTree>
    <p:extLst>
      <p:ext uri="{BB962C8B-B14F-4D97-AF65-F5344CB8AC3E}">
        <p14:creationId xmlns:p14="http://schemas.microsoft.com/office/powerpoint/2010/main" val="15838387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538355"/>
            <a:ext cx="12192000" cy="1319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599" y="274638"/>
            <a:ext cx="11389896" cy="675389"/>
          </a:xfrm>
          <a:prstGeom prst="rect">
            <a:avLst/>
          </a:prstGeom>
        </p:spPr>
        <p:txBody>
          <a:bodyPr/>
          <a:lstStyle/>
          <a:p>
            <a:r>
              <a:rPr lang="en-US" dirty="0"/>
              <a:t>Upstream Tie-in Point</a:t>
            </a:r>
          </a:p>
        </p:txBody>
      </p:sp>
      <p:pic>
        <p:nvPicPr>
          <p:cNvPr id="4" name="Picture 3">
            <a:extLst>
              <a:ext uri="{FF2B5EF4-FFF2-40B4-BE49-F238E27FC236}">
                <a16:creationId xmlns:a16="http://schemas.microsoft.com/office/drawing/2014/main" xmlns="" id="{090FA19E-B248-423B-985F-0AA22923F877}"/>
              </a:ext>
            </a:extLst>
          </p:cNvPr>
          <p:cNvPicPr>
            <a:picLocks noChangeAspect="1"/>
          </p:cNvPicPr>
          <p:nvPr/>
        </p:nvPicPr>
        <p:blipFill rotWithShape="1">
          <a:blip r:embed="rId2"/>
          <a:srcRect r="24011"/>
          <a:stretch/>
        </p:blipFill>
        <p:spPr>
          <a:xfrm>
            <a:off x="4395152" y="950028"/>
            <a:ext cx="7625682" cy="5769872"/>
          </a:xfrm>
          <a:prstGeom prst="rect">
            <a:avLst/>
          </a:prstGeom>
          <a:ln>
            <a:solidFill>
              <a:schemeClr val="tx1">
                <a:lumMod val="65000"/>
                <a:lumOff val="35000"/>
              </a:schemeClr>
            </a:solidFill>
          </a:ln>
        </p:spPr>
      </p:pic>
      <p:pic>
        <p:nvPicPr>
          <p:cNvPr id="6" name="Picture 5"/>
          <p:cNvPicPr>
            <a:picLocks noChangeAspect="1"/>
          </p:cNvPicPr>
          <p:nvPr/>
        </p:nvPicPr>
        <p:blipFill rotWithShape="1">
          <a:blip r:embed="rId3"/>
          <a:srcRect r="963"/>
          <a:stretch/>
        </p:blipFill>
        <p:spPr>
          <a:xfrm>
            <a:off x="418452" y="1132610"/>
            <a:ext cx="3548061" cy="2435712"/>
          </a:xfrm>
          <a:prstGeom prst="rect">
            <a:avLst/>
          </a:prstGeom>
          <a:ln>
            <a:solidFill>
              <a:schemeClr val="tx1">
                <a:lumMod val="65000"/>
                <a:lumOff val="35000"/>
              </a:schemeClr>
            </a:solidFill>
          </a:ln>
        </p:spPr>
      </p:pic>
      <p:sp>
        <p:nvSpPr>
          <p:cNvPr id="7" name="5-Point Star 6"/>
          <p:cNvSpPr/>
          <p:nvPr/>
        </p:nvSpPr>
        <p:spPr>
          <a:xfrm>
            <a:off x="1121451" y="1570469"/>
            <a:ext cx="288899" cy="2814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6283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538355"/>
            <a:ext cx="12192000" cy="1319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srcRect b="6168"/>
          <a:stretch/>
        </p:blipFill>
        <p:spPr>
          <a:xfrm>
            <a:off x="4777016" y="948754"/>
            <a:ext cx="6424384" cy="5710829"/>
          </a:xfrm>
          <a:prstGeom prst="rect">
            <a:avLst/>
          </a:prstGeom>
          <a:ln>
            <a:solidFill>
              <a:schemeClr val="tx1">
                <a:lumMod val="65000"/>
                <a:lumOff val="35000"/>
              </a:schemeClr>
            </a:solidFill>
          </a:ln>
        </p:spPr>
      </p:pic>
      <p:sp>
        <p:nvSpPr>
          <p:cNvPr id="2" name="Title 1"/>
          <p:cNvSpPr>
            <a:spLocks noGrp="1"/>
          </p:cNvSpPr>
          <p:nvPr>
            <p:ph type="title"/>
          </p:nvPr>
        </p:nvSpPr>
        <p:spPr>
          <a:xfrm>
            <a:off x="609599" y="274638"/>
            <a:ext cx="11389896" cy="675389"/>
          </a:xfrm>
          <a:prstGeom prst="rect">
            <a:avLst/>
          </a:prstGeom>
        </p:spPr>
        <p:txBody>
          <a:bodyPr/>
          <a:lstStyle/>
          <a:p>
            <a:r>
              <a:rPr lang="en-US" dirty="0"/>
              <a:t>Downstream Tie-In Point</a:t>
            </a:r>
          </a:p>
        </p:txBody>
      </p:sp>
      <p:pic>
        <p:nvPicPr>
          <p:cNvPr id="6" name="Picture 5"/>
          <p:cNvPicPr>
            <a:picLocks noChangeAspect="1"/>
          </p:cNvPicPr>
          <p:nvPr/>
        </p:nvPicPr>
        <p:blipFill rotWithShape="1">
          <a:blip r:embed="rId4"/>
          <a:srcRect r="963"/>
          <a:stretch/>
        </p:blipFill>
        <p:spPr>
          <a:xfrm>
            <a:off x="589902" y="1132610"/>
            <a:ext cx="3548061" cy="2435712"/>
          </a:xfrm>
          <a:prstGeom prst="rect">
            <a:avLst/>
          </a:prstGeom>
          <a:ln>
            <a:solidFill>
              <a:schemeClr val="tx1">
                <a:lumMod val="65000"/>
                <a:lumOff val="35000"/>
              </a:schemeClr>
            </a:solidFill>
          </a:ln>
        </p:spPr>
      </p:pic>
      <p:sp>
        <p:nvSpPr>
          <p:cNvPr id="7" name="5-Point Star 6"/>
          <p:cNvSpPr/>
          <p:nvPr/>
        </p:nvSpPr>
        <p:spPr>
          <a:xfrm>
            <a:off x="2415119" y="2779337"/>
            <a:ext cx="288899" cy="2814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850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a:prstGeom prst="rect">
            <a:avLst/>
          </a:prstGeom>
        </p:spPr>
        <p:txBody>
          <a:bodyPr/>
          <a:lstStyle/>
          <a:p>
            <a:r>
              <a:rPr lang="en-US" dirty="0"/>
              <a:t>Ground and Surface Water Control</a:t>
            </a:r>
          </a:p>
        </p:txBody>
      </p:sp>
      <p:sp>
        <p:nvSpPr>
          <p:cNvPr id="8" name="Content Placeholder 2">
            <a:extLst>
              <a:ext uri="{FF2B5EF4-FFF2-40B4-BE49-F238E27FC236}">
                <a16:creationId xmlns:a16="http://schemas.microsoft.com/office/drawing/2014/main" xmlns="" id="{02B8A01B-D1B3-4604-92B2-EC4ECFC20509}"/>
              </a:ext>
            </a:extLst>
          </p:cNvPr>
          <p:cNvSpPr txBox="1">
            <a:spLocks/>
          </p:cNvSpPr>
          <p:nvPr/>
        </p:nvSpPr>
        <p:spPr>
          <a:xfrm>
            <a:off x="102396" y="985737"/>
            <a:ext cx="4957977" cy="50086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800" dirty="0"/>
              <a:t>Refer to SS 2140 for Control of Ground and Surface Water</a:t>
            </a:r>
          </a:p>
          <a:p>
            <a:pPr fontAlgn="auto">
              <a:spcAft>
                <a:spcPts val="0"/>
              </a:spcAft>
            </a:pPr>
            <a:r>
              <a:rPr lang="en-US" sz="2800" dirty="0"/>
              <a:t>Responsible for submitting a Groundwater and Surface Water Control Plan prior to installation of dewatering systems</a:t>
            </a:r>
          </a:p>
          <a:p>
            <a:pPr fontAlgn="auto">
              <a:spcAft>
                <a:spcPts val="0"/>
              </a:spcAft>
            </a:pPr>
            <a:endParaRPr lang="en-US" dirty="0"/>
          </a:p>
          <a:p>
            <a:pPr fontAlgn="auto">
              <a:spcAft>
                <a:spcPts val="0"/>
              </a:spcAft>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2169" y="985737"/>
            <a:ext cx="6807326" cy="5105495"/>
          </a:xfrm>
          <a:prstGeom prst="rect">
            <a:avLst/>
          </a:prstGeom>
        </p:spPr>
      </p:pic>
    </p:spTree>
    <p:extLst>
      <p:ext uri="{BB962C8B-B14F-4D97-AF65-F5344CB8AC3E}">
        <p14:creationId xmlns:p14="http://schemas.microsoft.com/office/powerpoint/2010/main" val="14946263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Conditions – Karst Species</a:t>
            </a:r>
          </a:p>
        </p:txBody>
      </p:sp>
      <p:sp>
        <p:nvSpPr>
          <p:cNvPr id="3" name="Content Placeholder 2"/>
          <p:cNvSpPr>
            <a:spLocks noGrp="1"/>
          </p:cNvSpPr>
          <p:nvPr>
            <p:ph sz="half" idx="1"/>
          </p:nvPr>
        </p:nvSpPr>
        <p:spPr>
          <a:xfrm>
            <a:off x="609600" y="985737"/>
            <a:ext cx="5626894" cy="4975585"/>
          </a:xfrm>
        </p:spPr>
        <p:txBody>
          <a:bodyPr/>
          <a:lstStyle/>
          <a:p>
            <a:r>
              <a:rPr lang="en-US" dirty="0"/>
              <a:t>Contractor shall have a qualified Biologist or Geologist monitor for Karst voids and Karst species during all excavation activities.</a:t>
            </a:r>
          </a:p>
          <a:p>
            <a:r>
              <a:rPr lang="en-US" dirty="0"/>
              <a:t>If Karst Features or Karst species are identified, construction in the area will stop and the USACE and the US Fish and Wildlife Service will be notified.</a:t>
            </a:r>
          </a:p>
          <a:p>
            <a:r>
              <a:rPr lang="en-US" dirty="0"/>
              <a:t>Contractor to refer to Special Conditions for Requirements.</a:t>
            </a:r>
          </a:p>
          <a:p>
            <a:endParaRPr lang="en-US" dirty="0"/>
          </a:p>
        </p:txBody>
      </p:sp>
      <p:pic>
        <p:nvPicPr>
          <p:cNvPr id="6" name="Content Placeholder 5">
            <a:extLst>
              <a:ext uri="{FF2B5EF4-FFF2-40B4-BE49-F238E27FC236}">
                <a16:creationId xmlns:a16="http://schemas.microsoft.com/office/drawing/2014/main" xmlns="" id="{79705829-2202-4B2A-9FDD-40109536C8DB}"/>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494341" y="985737"/>
            <a:ext cx="4876800" cy="2734386"/>
          </a:xfrm>
        </p:spPr>
      </p:pic>
      <p:pic>
        <p:nvPicPr>
          <p:cNvPr id="9" name="Picture 8">
            <a:extLst>
              <a:ext uri="{FF2B5EF4-FFF2-40B4-BE49-F238E27FC236}">
                <a16:creationId xmlns:a16="http://schemas.microsoft.com/office/drawing/2014/main" xmlns="" id="{56A67053-46A3-4459-8484-134790528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341" y="3720123"/>
            <a:ext cx="4876800" cy="2313354"/>
          </a:xfrm>
          <a:prstGeom prst="rect">
            <a:avLst/>
          </a:prstGeom>
        </p:spPr>
      </p:pic>
    </p:spTree>
    <p:extLst>
      <p:ext uri="{BB962C8B-B14F-4D97-AF65-F5344CB8AC3E}">
        <p14:creationId xmlns:p14="http://schemas.microsoft.com/office/powerpoint/2010/main" val="1827563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a:xfrm>
            <a:off x="609599" y="1050068"/>
            <a:ext cx="10972800" cy="4855687"/>
          </a:xfrm>
        </p:spPr>
        <p:txBody>
          <a:bodyPr/>
          <a:lstStyle/>
          <a:p>
            <a:r>
              <a:rPr lang="en-US" dirty="0"/>
              <a:t>The project will replace and upsize </a:t>
            </a:r>
            <a:r>
              <a:rPr lang="en-US" dirty="0" smtClean="0"/>
              <a:t>approximately 1.5 </a:t>
            </a:r>
            <a:r>
              <a:rPr lang="en-US" dirty="0"/>
              <a:t>miles of 42-inch gravity sewer main </a:t>
            </a:r>
            <a:r>
              <a:rPr lang="en-US" dirty="0" smtClean="0"/>
              <a:t>with 7,740 LF 84-inch </a:t>
            </a:r>
            <a:r>
              <a:rPr lang="en-US" dirty="0"/>
              <a:t>Fiberglass Reinforced Pipe (FRP) </a:t>
            </a:r>
            <a:r>
              <a:rPr lang="en-US" dirty="0" smtClean="0"/>
              <a:t>gravity </a:t>
            </a:r>
            <a:r>
              <a:rPr lang="en-US" dirty="0"/>
              <a:t>sanitary sewer main, </a:t>
            </a:r>
            <a:r>
              <a:rPr lang="en-US" dirty="0" smtClean="0"/>
              <a:t>and includes various diameter tie-ins, bypass </a:t>
            </a:r>
            <a:r>
              <a:rPr lang="en-US" dirty="0"/>
              <a:t>pumping, </a:t>
            </a:r>
            <a:r>
              <a:rPr lang="en-US" dirty="0" smtClean="0"/>
              <a:t>pavement </a:t>
            </a:r>
            <a:r>
              <a:rPr lang="en-US" dirty="0"/>
              <a:t>repairs, and traffic </a:t>
            </a:r>
            <a:r>
              <a:rPr lang="en-US" dirty="0" smtClean="0"/>
              <a:t>control.</a:t>
            </a:r>
          </a:p>
          <a:p>
            <a:endParaRPr lang="en-US" dirty="0" smtClean="0"/>
          </a:p>
          <a:p>
            <a:pPr lvl="1"/>
            <a:endParaRPr lang="en-US" dirty="0"/>
          </a:p>
          <a:p>
            <a:endParaRPr lang="en-US" sz="2400" dirty="0"/>
          </a:p>
          <a:p>
            <a:pPr marL="0" indent="0">
              <a:buNone/>
            </a:pPr>
            <a:endParaRPr lang="en-US" dirty="0"/>
          </a:p>
        </p:txBody>
      </p:sp>
    </p:spTree>
    <p:extLst>
      <p:ext uri="{BB962C8B-B14F-4D97-AF65-F5344CB8AC3E}">
        <p14:creationId xmlns:p14="http://schemas.microsoft.com/office/powerpoint/2010/main" val="3416067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Conditions - Migratory Birds</a:t>
            </a:r>
          </a:p>
        </p:txBody>
      </p:sp>
      <p:sp>
        <p:nvSpPr>
          <p:cNvPr id="3" name="Content Placeholder 2"/>
          <p:cNvSpPr>
            <a:spLocks noGrp="1"/>
          </p:cNvSpPr>
          <p:nvPr>
            <p:ph sz="half" idx="1"/>
          </p:nvPr>
        </p:nvSpPr>
        <p:spPr>
          <a:xfrm>
            <a:off x="609600" y="985737"/>
            <a:ext cx="5626894" cy="4975585"/>
          </a:xfrm>
        </p:spPr>
        <p:txBody>
          <a:bodyPr/>
          <a:lstStyle/>
          <a:p>
            <a:r>
              <a:rPr lang="en-US" dirty="0"/>
              <a:t>Refer to Special Conditions for Requirements</a:t>
            </a:r>
          </a:p>
          <a:p>
            <a:r>
              <a:rPr lang="en-US" dirty="0"/>
              <a:t>In accordance with the Migratory Bird Treaty Act (MBTA) Nesting Period (March-August)</a:t>
            </a:r>
          </a:p>
          <a:p>
            <a:r>
              <a:rPr lang="en-US" dirty="0"/>
              <a:t>Should construction and clearing occur from March through August, bird nest surveys need to be conducted by a biologist no more than 5 days prior to construction.</a:t>
            </a:r>
            <a:endParaRPr lang="en-US" sz="2400" dirty="0"/>
          </a:p>
          <a:p>
            <a:endParaRPr lang="en-US" dirty="0"/>
          </a:p>
          <a:p>
            <a:endParaRPr lang="en-US" dirty="0"/>
          </a:p>
        </p:txBody>
      </p:sp>
      <p:pic>
        <p:nvPicPr>
          <p:cNvPr id="1026" name="Picture 2" descr="Image result for golden cheeked warbler">
            <a:hlinkClick r:id="rId2"/>
            <a:extLst>
              <a:ext uri="{FF2B5EF4-FFF2-40B4-BE49-F238E27FC236}">
                <a16:creationId xmlns:a16="http://schemas.microsoft.com/office/drawing/2014/main" xmlns="" id="{5D78DEC3-A4DE-43DE-9615-C2A500B0328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515350" y="878681"/>
            <a:ext cx="3200399" cy="379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359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a:prstGeom prst="rect">
            <a:avLst/>
          </a:prstGeom>
        </p:spPr>
        <p:txBody>
          <a:bodyPr/>
          <a:lstStyle/>
          <a:p>
            <a:r>
              <a:rPr lang="en-US" dirty="0"/>
              <a:t>Special Conditions - Timber Rattlesnake</a:t>
            </a:r>
          </a:p>
        </p:txBody>
      </p:sp>
      <p:pic>
        <p:nvPicPr>
          <p:cNvPr id="7" name="Content Placeholder 6">
            <a:extLst>
              <a:ext uri="{FF2B5EF4-FFF2-40B4-BE49-F238E27FC236}">
                <a16:creationId xmlns:a16="http://schemas.microsoft.com/office/drawing/2014/main" xmlns="" id="{0D91F706-1B7F-4951-84C4-3BC3CA41DF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9494" y="2214563"/>
            <a:ext cx="4620001" cy="2593672"/>
          </a:xfrm>
        </p:spPr>
      </p:pic>
      <p:sp>
        <p:nvSpPr>
          <p:cNvPr id="8" name="Content Placeholder 2">
            <a:extLst>
              <a:ext uri="{FF2B5EF4-FFF2-40B4-BE49-F238E27FC236}">
                <a16:creationId xmlns:a16="http://schemas.microsoft.com/office/drawing/2014/main" xmlns="" id="{BCA2AA72-740C-480F-A757-9C5E84AD1CC2}"/>
              </a:ext>
            </a:extLst>
          </p:cNvPr>
          <p:cNvSpPr txBox="1">
            <a:spLocks/>
          </p:cNvSpPr>
          <p:nvPr/>
        </p:nvSpPr>
        <p:spPr>
          <a:xfrm>
            <a:off x="609599" y="985737"/>
            <a:ext cx="6405923" cy="49755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800" dirty="0"/>
              <a:t>Refer to Special Conditions for requirements</a:t>
            </a:r>
          </a:p>
          <a:p>
            <a:pPr fontAlgn="auto">
              <a:spcAft>
                <a:spcPts val="0"/>
              </a:spcAft>
            </a:pPr>
            <a:endParaRPr lang="en-US" sz="2800" dirty="0"/>
          </a:p>
          <a:p>
            <a:pPr fontAlgn="auto">
              <a:spcAft>
                <a:spcPts val="0"/>
              </a:spcAft>
            </a:pPr>
            <a:r>
              <a:rPr lang="en-US" sz="2800" dirty="0"/>
              <a:t>Prior to construction Contractor personnel and Subcontractor attend training on:</a:t>
            </a:r>
          </a:p>
          <a:p>
            <a:pPr lvl="1" fontAlgn="auto">
              <a:spcAft>
                <a:spcPts val="0"/>
              </a:spcAft>
            </a:pPr>
            <a:r>
              <a:rPr lang="en-US" sz="2400" dirty="0"/>
              <a:t>Snake Identification</a:t>
            </a:r>
          </a:p>
          <a:p>
            <a:pPr lvl="1" fontAlgn="auto">
              <a:spcAft>
                <a:spcPts val="0"/>
              </a:spcAft>
            </a:pPr>
            <a:r>
              <a:rPr lang="en-US" sz="2400" dirty="0"/>
              <a:t>Handling</a:t>
            </a:r>
          </a:p>
          <a:p>
            <a:pPr lvl="1" fontAlgn="auto">
              <a:spcAft>
                <a:spcPts val="0"/>
              </a:spcAft>
            </a:pPr>
            <a:r>
              <a:rPr lang="en-US" sz="2400" dirty="0"/>
              <a:t>Avoidance </a:t>
            </a:r>
            <a:endParaRPr lang="en-US" sz="2000" dirty="0"/>
          </a:p>
          <a:p>
            <a:pPr fontAlgn="auto">
              <a:spcAft>
                <a:spcPts val="0"/>
              </a:spcAft>
            </a:pPr>
            <a:endParaRPr lang="en-US" dirty="0"/>
          </a:p>
          <a:p>
            <a:pPr fontAlgn="auto">
              <a:spcAft>
                <a:spcPts val="0"/>
              </a:spcAft>
            </a:pPr>
            <a:endParaRPr lang="en-US" dirty="0"/>
          </a:p>
        </p:txBody>
      </p:sp>
    </p:spTree>
    <p:extLst>
      <p:ext uri="{BB962C8B-B14F-4D97-AF65-F5344CB8AC3E}">
        <p14:creationId xmlns:p14="http://schemas.microsoft.com/office/powerpoint/2010/main" val="10866859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a:prstGeom prst="rect">
            <a:avLst/>
          </a:prstGeom>
        </p:spPr>
        <p:txBody>
          <a:bodyPr/>
          <a:lstStyle/>
          <a:p>
            <a:r>
              <a:rPr lang="en-US" dirty="0"/>
              <a:t>Special Conditions – Rock Excavation</a:t>
            </a:r>
          </a:p>
        </p:txBody>
      </p:sp>
      <p:sp>
        <p:nvSpPr>
          <p:cNvPr id="5" name="Content Placeholder 4">
            <a:extLst>
              <a:ext uri="{FF2B5EF4-FFF2-40B4-BE49-F238E27FC236}">
                <a16:creationId xmlns:a16="http://schemas.microsoft.com/office/drawing/2014/main" xmlns="" id="{92445E85-6952-4BDC-BEEE-3A1152DEF6C5}"/>
              </a:ext>
            </a:extLst>
          </p:cNvPr>
          <p:cNvSpPr>
            <a:spLocks noGrp="1"/>
          </p:cNvSpPr>
          <p:nvPr>
            <p:ph idx="1"/>
          </p:nvPr>
        </p:nvSpPr>
        <p:spPr>
          <a:xfrm>
            <a:off x="192505" y="950027"/>
            <a:ext cx="11806989" cy="5011295"/>
          </a:xfrm>
        </p:spPr>
        <p:txBody>
          <a:bodyPr/>
          <a:lstStyle/>
          <a:p>
            <a:r>
              <a:rPr lang="en-US" sz="2800" dirty="0"/>
              <a:t>Refer to Special Conditions for requirements</a:t>
            </a:r>
          </a:p>
          <a:p>
            <a:r>
              <a:rPr lang="en-US" sz="2800" dirty="0"/>
              <a:t>Marl and Shale bedrock were encountered in our borings at relatively shallow depths.</a:t>
            </a:r>
          </a:p>
          <a:p>
            <a:r>
              <a:rPr lang="en-US" sz="2800" dirty="0"/>
              <a:t>The need for rock excavation equipment should be anticipated for construction at this site.</a:t>
            </a:r>
          </a:p>
          <a:p>
            <a:r>
              <a:rPr lang="en-US" sz="2800" dirty="0"/>
              <a:t>The additional cost for this work is incidental to pipe installation line items.</a:t>
            </a:r>
          </a:p>
          <a:p>
            <a:endParaRPr lang="en-US" sz="2800" dirty="0"/>
          </a:p>
        </p:txBody>
      </p:sp>
      <p:sp>
        <p:nvSpPr>
          <p:cNvPr id="8" name="Content Placeholder 2">
            <a:extLst>
              <a:ext uri="{FF2B5EF4-FFF2-40B4-BE49-F238E27FC236}">
                <a16:creationId xmlns:a16="http://schemas.microsoft.com/office/drawing/2014/main" xmlns="" id="{BCA2AA72-740C-480F-A757-9C5E84AD1CC2}"/>
              </a:ext>
            </a:extLst>
          </p:cNvPr>
          <p:cNvSpPr txBox="1">
            <a:spLocks/>
          </p:cNvSpPr>
          <p:nvPr/>
        </p:nvSpPr>
        <p:spPr>
          <a:xfrm>
            <a:off x="609599" y="985737"/>
            <a:ext cx="6405923" cy="49755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endParaRPr lang="en-US" dirty="0"/>
          </a:p>
        </p:txBody>
      </p:sp>
    </p:spTree>
    <p:extLst>
      <p:ext uri="{BB962C8B-B14F-4D97-AF65-F5344CB8AC3E}">
        <p14:creationId xmlns:p14="http://schemas.microsoft.com/office/powerpoint/2010/main" val="14279899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76" y="248683"/>
            <a:ext cx="11389896" cy="674931"/>
          </a:xfrm>
        </p:spPr>
        <p:txBody>
          <a:bodyPr/>
          <a:lstStyle/>
          <a:p>
            <a:r>
              <a:rPr lang="en-US" dirty="0"/>
              <a:t>Forested Wetlands</a:t>
            </a:r>
          </a:p>
        </p:txBody>
      </p:sp>
      <p:sp>
        <p:nvSpPr>
          <p:cNvPr id="3" name="Content Placeholder 2"/>
          <p:cNvSpPr>
            <a:spLocks noGrp="1"/>
          </p:cNvSpPr>
          <p:nvPr>
            <p:ph sz="half" idx="1"/>
          </p:nvPr>
        </p:nvSpPr>
        <p:spPr>
          <a:xfrm>
            <a:off x="226647" y="985737"/>
            <a:ext cx="4163538" cy="4975585"/>
          </a:xfrm>
        </p:spPr>
        <p:txBody>
          <a:bodyPr/>
          <a:lstStyle/>
          <a:p>
            <a:r>
              <a:rPr lang="en-US" dirty="0"/>
              <a:t>In accordance with USACE Avoid Forested Wetland Area</a:t>
            </a:r>
          </a:p>
          <a:p>
            <a:r>
              <a:rPr lang="en-US" dirty="0"/>
              <a:t>Install Temporary Construction Fencing</a:t>
            </a:r>
          </a:p>
        </p:txBody>
      </p:sp>
      <p:pic>
        <p:nvPicPr>
          <p:cNvPr id="4" name="Picture 3">
            <a:extLst>
              <a:ext uri="{FF2B5EF4-FFF2-40B4-BE49-F238E27FC236}">
                <a16:creationId xmlns:a16="http://schemas.microsoft.com/office/drawing/2014/main" xmlns="" id="{6BA3F39C-4126-496C-865E-F48A52AAF9E8}"/>
              </a:ext>
            </a:extLst>
          </p:cNvPr>
          <p:cNvPicPr>
            <a:picLocks noChangeAspect="1"/>
          </p:cNvPicPr>
          <p:nvPr/>
        </p:nvPicPr>
        <p:blipFill rotWithShape="1">
          <a:blip r:embed="rId2"/>
          <a:srcRect l="6434"/>
          <a:stretch/>
        </p:blipFill>
        <p:spPr>
          <a:xfrm>
            <a:off x="4390185" y="1295895"/>
            <a:ext cx="7546787" cy="4053765"/>
          </a:xfrm>
          <a:prstGeom prst="rect">
            <a:avLst/>
          </a:prstGeom>
          <a:ln>
            <a:solidFill>
              <a:schemeClr val="tx1">
                <a:lumMod val="65000"/>
                <a:lumOff val="35000"/>
              </a:schemeClr>
            </a:solidFill>
          </a:ln>
        </p:spPr>
      </p:pic>
      <p:sp>
        <p:nvSpPr>
          <p:cNvPr id="5" name="Oval 4"/>
          <p:cNvSpPr/>
          <p:nvPr/>
        </p:nvSpPr>
        <p:spPr>
          <a:xfrm>
            <a:off x="4284617" y="3368917"/>
            <a:ext cx="4101737" cy="1741120"/>
          </a:xfrm>
          <a:prstGeom prst="ellipse">
            <a:avLst/>
          </a:prstGeom>
          <a:ln w="254000">
            <a:solidFill>
              <a:srgbClr val="FFFF00">
                <a:alpha val="25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003299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Former Dumping/Fill Areas</a:t>
            </a:r>
          </a:p>
        </p:txBody>
      </p:sp>
      <p:sp>
        <p:nvSpPr>
          <p:cNvPr id="3" name="Content Placeholder 2"/>
          <p:cNvSpPr>
            <a:spLocks noGrp="1"/>
          </p:cNvSpPr>
          <p:nvPr>
            <p:ph sz="half" idx="1"/>
          </p:nvPr>
        </p:nvSpPr>
        <p:spPr>
          <a:xfrm>
            <a:off x="226647" y="985737"/>
            <a:ext cx="4797694" cy="4975585"/>
          </a:xfrm>
        </p:spPr>
        <p:txBody>
          <a:bodyPr/>
          <a:lstStyle/>
          <a:p>
            <a:r>
              <a:rPr lang="en-US" dirty="0"/>
              <a:t>Allowance provided</a:t>
            </a:r>
          </a:p>
          <a:p>
            <a:endParaRPr lang="en-US" dirty="0"/>
          </a:p>
          <a:p>
            <a:r>
              <a:rPr lang="en-US" dirty="0"/>
              <a:t>Two Possible Former Dumping / Fill Areas</a:t>
            </a:r>
          </a:p>
          <a:p>
            <a:endParaRPr lang="en-US" dirty="0"/>
          </a:p>
          <a:p>
            <a:r>
              <a:rPr lang="en-US" dirty="0"/>
              <a:t>Refer to SS 804A for Contaminated Soil and Water Control</a:t>
            </a:r>
          </a:p>
        </p:txBody>
      </p:sp>
      <p:pic>
        <p:nvPicPr>
          <p:cNvPr id="1026" name="x_Picture 3" descr="image004">
            <a:extLst>
              <a:ext uri="{FF2B5EF4-FFF2-40B4-BE49-F238E27FC236}">
                <a16:creationId xmlns:a16="http://schemas.microsoft.com/office/drawing/2014/main" xmlns="" id="{E5A006B1-9CFD-4C61-A6B5-B5EED2C1B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077" y="1496291"/>
            <a:ext cx="6975154" cy="34705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4745292" y="3973133"/>
            <a:ext cx="1257301" cy="369332"/>
          </a:xfrm>
          <a:prstGeom prst="rect">
            <a:avLst/>
          </a:prstGeom>
          <a:solidFill>
            <a:schemeClr val="bg1"/>
          </a:solidFill>
          <a:ln>
            <a:solidFill>
              <a:schemeClr val="tx1">
                <a:lumMod val="65000"/>
                <a:lumOff val="35000"/>
              </a:schemeClr>
            </a:solidFill>
          </a:ln>
        </p:spPr>
        <p:txBody>
          <a:bodyPr wrap="square" rtlCol="0">
            <a:spAutoFit/>
          </a:bodyPr>
          <a:lstStyle/>
          <a:p>
            <a:pPr>
              <a:buNone/>
            </a:pPr>
            <a:r>
              <a:rPr lang="en-US" sz="1800" dirty="0" err="1">
                <a:solidFill>
                  <a:schemeClr val="tx1">
                    <a:lumMod val="65000"/>
                    <a:lumOff val="35000"/>
                  </a:schemeClr>
                </a:solidFill>
              </a:rPr>
              <a:t>Pinn</a:t>
            </a:r>
            <a:r>
              <a:rPr lang="en-US" sz="1800" dirty="0">
                <a:solidFill>
                  <a:schemeClr val="tx1">
                    <a:lumMod val="65000"/>
                    <a:lumOff val="35000"/>
                  </a:schemeClr>
                </a:solidFill>
              </a:rPr>
              <a:t> Rd.</a:t>
            </a:r>
          </a:p>
        </p:txBody>
      </p:sp>
    </p:spTree>
    <p:extLst>
      <p:ext uri="{BB962C8B-B14F-4D97-AF65-F5344CB8AC3E}">
        <p14:creationId xmlns:p14="http://schemas.microsoft.com/office/powerpoint/2010/main" val="28984398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Sewer Abandonment</a:t>
            </a:r>
          </a:p>
        </p:txBody>
      </p:sp>
      <p:sp>
        <p:nvSpPr>
          <p:cNvPr id="3" name="Content Placeholder 2"/>
          <p:cNvSpPr>
            <a:spLocks noGrp="1"/>
          </p:cNvSpPr>
          <p:nvPr>
            <p:ph sz="half" idx="1"/>
          </p:nvPr>
        </p:nvSpPr>
        <p:spPr>
          <a:xfrm>
            <a:off x="609600" y="985737"/>
            <a:ext cx="4610100" cy="4975585"/>
          </a:xfrm>
        </p:spPr>
        <p:txBody>
          <a:bodyPr/>
          <a:lstStyle/>
          <a:p>
            <a:r>
              <a:rPr lang="en-US" dirty="0"/>
              <a:t>Abandon-in-place existing 42-inch sewer mains and manholes </a:t>
            </a:r>
          </a:p>
          <a:p>
            <a:r>
              <a:rPr lang="en-US" dirty="0"/>
              <a:t>All existing lines to be CCTV inspected prior to grouting</a:t>
            </a:r>
          </a:p>
          <a:p>
            <a:r>
              <a:rPr lang="en-US" dirty="0"/>
              <a:t>SPTS 862 indicates grouting of abandoned sewer lines and manholes shall be measured by the linear foot of abandoned sewer main</a:t>
            </a:r>
          </a:p>
        </p:txBody>
      </p:sp>
      <p:pic>
        <p:nvPicPr>
          <p:cNvPr id="6" name="Content Placeholder 5"/>
          <p:cNvPicPr>
            <a:picLocks noGrp="1" noChangeAspect="1"/>
          </p:cNvPicPr>
          <p:nvPr>
            <p:ph sz="half" idx="2"/>
          </p:nvPr>
        </p:nvPicPr>
        <p:blipFill rotWithShape="1">
          <a:blip r:embed="rId3"/>
          <a:srcRect l="45718" t="12362" r="-600" b="32515"/>
          <a:stretch/>
        </p:blipFill>
        <p:spPr>
          <a:xfrm>
            <a:off x="5342021" y="1249279"/>
            <a:ext cx="6510758" cy="4058653"/>
          </a:xfrm>
          <a:prstGeom prst="rect">
            <a:avLst/>
          </a:prstGeom>
          <a:noFill/>
          <a:ln w="9525">
            <a:solidFill>
              <a:srgbClr val="000000"/>
            </a:solidFill>
            <a:miter lim="800000"/>
            <a:headEnd/>
            <a:tailEnd/>
          </a:ln>
        </p:spPr>
      </p:pic>
      <p:sp>
        <p:nvSpPr>
          <p:cNvPr id="7" name="Oval 6"/>
          <p:cNvSpPr/>
          <p:nvPr/>
        </p:nvSpPr>
        <p:spPr>
          <a:xfrm>
            <a:off x="6144127" y="2421931"/>
            <a:ext cx="1811383" cy="1099511"/>
          </a:xfrm>
          <a:prstGeom prst="ellipse">
            <a:avLst/>
          </a:prstGeom>
          <a:ln w="254000">
            <a:solidFill>
              <a:srgbClr val="FFFF00">
                <a:alpha val="25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733592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a:prstGeom prst="rect">
            <a:avLst/>
          </a:prstGeom>
        </p:spPr>
        <p:txBody>
          <a:bodyPr/>
          <a:lstStyle/>
          <a:p>
            <a:r>
              <a:rPr lang="en-US" dirty="0"/>
              <a:t>Tree Preservation Plans and Restoration </a:t>
            </a:r>
          </a:p>
        </p:txBody>
      </p:sp>
      <p:sp>
        <p:nvSpPr>
          <p:cNvPr id="7" name="Content Placeholder 6">
            <a:extLst>
              <a:ext uri="{FF2B5EF4-FFF2-40B4-BE49-F238E27FC236}">
                <a16:creationId xmlns:a16="http://schemas.microsoft.com/office/drawing/2014/main" xmlns="" id="{1F9C03DC-106A-44C0-9A72-AE6E75E6AFD5}"/>
              </a:ext>
            </a:extLst>
          </p:cNvPr>
          <p:cNvSpPr>
            <a:spLocks noGrp="1"/>
          </p:cNvSpPr>
          <p:nvPr>
            <p:ph idx="1"/>
          </p:nvPr>
        </p:nvSpPr>
        <p:spPr>
          <a:xfrm>
            <a:off x="609600" y="950027"/>
            <a:ext cx="10972800" cy="675389"/>
          </a:xfrm>
        </p:spPr>
        <p:txBody>
          <a:bodyPr/>
          <a:lstStyle/>
          <a:p>
            <a:r>
              <a:rPr lang="en-US" dirty="0"/>
              <a:t>Pre-Construction walk-thru required with </a:t>
            </a:r>
            <a:r>
              <a:rPr lang="en-US" dirty="0" err="1"/>
              <a:t>CoSA</a:t>
            </a:r>
            <a:r>
              <a:rPr lang="en-US" dirty="0"/>
              <a:t> Arborist</a:t>
            </a:r>
          </a:p>
          <a:p>
            <a:r>
              <a:rPr lang="en-US" dirty="0"/>
              <a:t>Drill seeding with native mixture</a:t>
            </a:r>
          </a:p>
        </p:txBody>
      </p:sp>
      <p:pic>
        <p:nvPicPr>
          <p:cNvPr id="3" name="Picture 2">
            <a:extLst>
              <a:ext uri="{FF2B5EF4-FFF2-40B4-BE49-F238E27FC236}">
                <a16:creationId xmlns:a16="http://schemas.microsoft.com/office/drawing/2014/main" xmlns="" id="{7998F2CA-B9C9-43A6-8354-D58D7C25724C}"/>
              </a:ext>
            </a:extLst>
          </p:cNvPr>
          <p:cNvPicPr>
            <a:picLocks noChangeAspect="1"/>
          </p:cNvPicPr>
          <p:nvPr/>
        </p:nvPicPr>
        <p:blipFill>
          <a:blip r:embed="rId2"/>
          <a:stretch>
            <a:fillRect/>
          </a:stretch>
        </p:blipFill>
        <p:spPr>
          <a:xfrm>
            <a:off x="609599" y="2300805"/>
            <a:ext cx="10848975" cy="3524250"/>
          </a:xfrm>
          <a:prstGeom prst="rect">
            <a:avLst/>
          </a:prstGeom>
          <a:ln>
            <a:solidFill>
              <a:schemeClr val="tx1">
                <a:lumMod val="65000"/>
                <a:lumOff val="35000"/>
              </a:schemeClr>
            </a:solidFill>
          </a:ln>
        </p:spPr>
      </p:pic>
    </p:spTree>
    <p:extLst>
      <p:ext uri="{BB962C8B-B14F-4D97-AF65-F5344CB8AC3E}">
        <p14:creationId xmlns:p14="http://schemas.microsoft.com/office/powerpoint/2010/main" val="27815648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br>
              <a:rPr lang="en-US" dirty="0"/>
            </a:br>
            <a:endParaRPr lang="en-US" dirty="0"/>
          </a:p>
        </p:txBody>
      </p:sp>
      <p:sp>
        <p:nvSpPr>
          <p:cNvPr id="3" name="Content Placeholder 2"/>
          <p:cNvSpPr>
            <a:spLocks noGrp="1"/>
          </p:cNvSpPr>
          <p:nvPr>
            <p:ph idx="1"/>
          </p:nvPr>
        </p:nvSpPr>
        <p:spPr>
          <a:xfrm>
            <a:off x="609600" y="950027"/>
            <a:ext cx="10994967" cy="5011295"/>
          </a:xfrm>
        </p:spPr>
        <p:txBody>
          <a:bodyPr/>
          <a:lstStyle/>
          <a:p>
            <a:r>
              <a:rPr lang="en-US" sz="2800" dirty="0"/>
              <a:t>S</a:t>
            </a:r>
            <a:r>
              <a:rPr lang="en-US" sz="2800" dirty="0" smtClean="0"/>
              <a:t>ubmitted no </a:t>
            </a:r>
            <a:r>
              <a:rPr lang="en-US" sz="2800" dirty="0"/>
              <a:t>later than </a:t>
            </a:r>
            <a:r>
              <a:rPr lang="en-US" sz="2800" dirty="0" smtClean="0"/>
              <a:t>September 9, </a:t>
            </a:r>
            <a:r>
              <a:rPr lang="en-US" sz="2800" dirty="0"/>
              <a:t>2020 at 2:00 PM </a:t>
            </a:r>
            <a:r>
              <a:rPr lang="en-US" sz="2800" dirty="0" smtClean="0"/>
              <a:t>CDT</a:t>
            </a:r>
          </a:p>
          <a:p>
            <a:r>
              <a:rPr lang="en-US" sz="2800" dirty="0" smtClean="0"/>
              <a:t>Identify solicitation number </a:t>
            </a:r>
            <a:endParaRPr lang="en-US" sz="2800" dirty="0"/>
          </a:p>
          <a:p>
            <a:r>
              <a:rPr lang="en-US" sz="2800" dirty="0"/>
              <a:t>Must be submitted in writing:</a:t>
            </a:r>
          </a:p>
          <a:p>
            <a:pPr marL="0" indent="0">
              <a:buNone/>
            </a:pPr>
            <a:endParaRPr lang="en-US" sz="2000" b="1" dirty="0"/>
          </a:p>
          <a:p>
            <a:pPr marL="457200" lvl="1" indent="0" algn="ctr">
              <a:buNone/>
            </a:pPr>
            <a:r>
              <a:rPr lang="en-US" sz="2400" b="1" dirty="0"/>
              <a:t>Roxanne L. Lockhart</a:t>
            </a:r>
          </a:p>
          <a:p>
            <a:pPr marL="457200" lvl="1" indent="0" algn="ctr">
              <a:buNone/>
            </a:pPr>
            <a:r>
              <a:rPr lang="en-US" sz="2400" b="1" dirty="0"/>
              <a:t>Contract Administrator</a:t>
            </a:r>
          </a:p>
          <a:p>
            <a:pPr marL="457200" lvl="1" indent="0" algn="ctr">
              <a:buNone/>
            </a:pPr>
            <a:r>
              <a:rPr lang="en-US" sz="2400" dirty="0"/>
              <a:t>Contract Administration Department</a:t>
            </a:r>
          </a:p>
          <a:p>
            <a:pPr marL="457200" lvl="1" indent="0" algn="ctr">
              <a:buNone/>
            </a:pPr>
            <a:r>
              <a:rPr lang="en-US" sz="2400" dirty="0"/>
              <a:t>San Antonio Water System</a:t>
            </a:r>
          </a:p>
          <a:p>
            <a:pPr marL="457200" lvl="1" indent="0" algn="ctr">
              <a:buNone/>
              <a:tabLst>
                <a:tab pos="2743200" algn="ctr"/>
                <a:tab pos="8229600" algn="ctr"/>
              </a:tabLst>
            </a:pPr>
            <a:r>
              <a:rPr lang="en-US" sz="2400" dirty="0"/>
              <a:t>Roxanne.lockhart@saws.org</a:t>
            </a:r>
          </a:p>
          <a:p>
            <a:pPr marL="457200" lvl="1" indent="0" algn="ctr">
              <a:buNone/>
              <a:tabLst>
                <a:tab pos="2743200" algn="ctr"/>
                <a:tab pos="8229600" algn="ctr"/>
              </a:tabLst>
            </a:pPr>
            <a:r>
              <a:rPr lang="en-US" sz="2400" dirty="0"/>
              <a:t>Fax: (210) 233-4438</a:t>
            </a:r>
          </a:p>
          <a:p>
            <a:endParaRPr lang="en-US" dirty="0"/>
          </a:p>
        </p:txBody>
      </p:sp>
    </p:spTree>
    <p:extLst>
      <p:ext uri="{BB962C8B-B14F-4D97-AF65-F5344CB8AC3E}">
        <p14:creationId xmlns:p14="http://schemas.microsoft.com/office/powerpoint/2010/main" val="16773506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10653"/>
            <a:ext cx="10574956" cy="4957756"/>
          </a:xfrm>
        </p:spPr>
        <p:txBody>
          <a:bodyPr/>
          <a:lstStyle/>
          <a:p>
            <a:pPr marL="0" indent="0">
              <a:buNone/>
            </a:pPr>
            <a:r>
              <a:rPr lang="en-US" dirty="0"/>
              <a:t>				</a:t>
            </a:r>
          </a:p>
          <a:p>
            <a:pPr marL="0" indent="0">
              <a:buNone/>
            </a:pPr>
            <a:endParaRPr lang="en-US" sz="5400" dirty="0"/>
          </a:p>
          <a:p>
            <a:pPr marL="0" indent="0">
              <a:buNone/>
            </a:pPr>
            <a:r>
              <a:rPr lang="en-US" sz="5400" dirty="0"/>
              <a:t>                   </a:t>
            </a:r>
            <a:r>
              <a:rPr lang="en-US" sz="5400" dirty="0">
                <a:solidFill>
                  <a:schemeClr val="accent5">
                    <a:lumMod val="75000"/>
                  </a:schemeClr>
                </a:solidFill>
              </a:rPr>
              <a:t>Questions? </a:t>
            </a:r>
          </a:p>
          <a:p>
            <a:pPr marL="0" indent="0">
              <a:buNone/>
            </a:pPr>
            <a:endParaRPr lang="en-US" sz="2000" dirty="0"/>
          </a:p>
          <a:p>
            <a:pPr marL="0" indent="0">
              <a:buNone/>
            </a:pPr>
            <a:endParaRPr lang="en-US" sz="2000" dirty="0"/>
          </a:p>
          <a:p>
            <a:pPr marL="0" indent="0">
              <a:buNone/>
            </a:pPr>
            <a:r>
              <a:rPr lang="en-US" sz="2000" dirty="0"/>
              <a:t>Oral statements or discussion during the pre-proposal meeting will not be binding, nor will it change or affect the terms or conditions within the Plans and Specifications for this Project. Changes, if any, will be addressed only via an Addendum.</a:t>
            </a:r>
          </a:p>
          <a:p>
            <a:pPr marL="0" indent="0">
              <a:buNone/>
            </a:pPr>
            <a:endParaRPr lang="en-US" sz="2000" dirty="0"/>
          </a:p>
        </p:txBody>
      </p:sp>
    </p:spTree>
    <p:extLst>
      <p:ext uri="{BB962C8B-B14F-4D97-AF65-F5344CB8AC3E}">
        <p14:creationId xmlns:p14="http://schemas.microsoft.com/office/powerpoint/2010/main" val="1594141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A2844F-B30B-4B42-9EC3-2202E170C738}"/>
              </a:ext>
            </a:extLst>
          </p:cNvPr>
          <p:cNvSpPr>
            <a:spLocks noGrp="1"/>
          </p:cNvSpPr>
          <p:nvPr>
            <p:ph type="title"/>
          </p:nvPr>
        </p:nvSpPr>
        <p:spPr>
          <a:prstGeom prst="rect">
            <a:avLst/>
          </a:prstGeom>
        </p:spPr>
        <p:txBody>
          <a:bodyPr/>
          <a:lstStyle/>
          <a:p>
            <a:pPr algn="ctr"/>
            <a:r>
              <a:rPr lang="en-US" sz="3600" b="0" dirty="0">
                <a:solidFill>
                  <a:schemeClr val="bg1"/>
                </a:solidFill>
                <a:latin typeface="Gill Sans MT" panose="020B0502020104020203" pitchFamily="34" charset="0"/>
              </a:rPr>
              <a:t>	W-1 Leon Creek: Hwy 151 to Hwy 90 </a:t>
            </a:r>
            <a:br>
              <a:rPr lang="en-US" sz="3600" b="0" dirty="0">
                <a:solidFill>
                  <a:schemeClr val="bg1"/>
                </a:solidFill>
                <a:latin typeface="Gill Sans MT" panose="020B0502020104020203" pitchFamily="34" charset="0"/>
              </a:rPr>
            </a:br>
            <a:r>
              <a:rPr lang="en-US" sz="3600" b="0" dirty="0" smtClean="0">
                <a:solidFill>
                  <a:schemeClr val="bg1"/>
                </a:solidFill>
                <a:latin typeface="Gill Sans MT" panose="020B0502020104020203" pitchFamily="34" charset="0"/>
              </a:rPr>
              <a:t>Upper </a:t>
            </a:r>
            <a:r>
              <a:rPr lang="en-US" sz="3600" b="0" dirty="0">
                <a:solidFill>
                  <a:schemeClr val="bg1"/>
                </a:solidFill>
                <a:latin typeface="Gill Sans MT" panose="020B0502020104020203" pitchFamily="34" charset="0"/>
              </a:rPr>
              <a:t>Segment</a:t>
            </a:r>
          </a:p>
        </p:txBody>
      </p:sp>
      <p:sp>
        <p:nvSpPr>
          <p:cNvPr id="3" name="Content Placeholder 2">
            <a:extLst>
              <a:ext uri="{FF2B5EF4-FFF2-40B4-BE49-F238E27FC236}">
                <a16:creationId xmlns="" xmlns:a16="http://schemas.microsoft.com/office/drawing/2014/main" id="{0A3509DF-79BE-439E-BDD2-63E18A3B3CDE}"/>
              </a:ext>
            </a:extLst>
          </p:cNvPr>
          <p:cNvSpPr>
            <a:spLocks noGrp="1"/>
          </p:cNvSpPr>
          <p:nvPr>
            <p:ph idx="1"/>
          </p:nvPr>
        </p:nvSpPr>
        <p:spPr>
          <a:prstGeom prst="rect">
            <a:avLst/>
          </a:prstGeom>
        </p:spPr>
        <p:txBody>
          <a:bodyPr/>
          <a:lstStyle/>
          <a:p>
            <a:pPr marL="0" indent="0">
              <a:buNone/>
            </a:pPr>
            <a:r>
              <a:rPr lang="en-US" sz="2000" dirty="0" smtClean="0">
                <a:solidFill>
                  <a:schemeClr val="bg1"/>
                </a:solidFill>
                <a:latin typeface="Gill Sans MT" panose="020B0502020104020203" pitchFamily="34" charset="0"/>
              </a:rPr>
              <a:t>Chris Mason, </a:t>
            </a:r>
            <a:r>
              <a:rPr lang="en-US" sz="2000" dirty="0">
                <a:solidFill>
                  <a:schemeClr val="bg1"/>
                </a:solidFill>
                <a:latin typeface="Gill Sans MT" panose="020B0502020104020203" pitchFamily="34" charset="0"/>
              </a:rPr>
              <a:t>PE</a:t>
            </a:r>
          </a:p>
          <a:p>
            <a:pPr marL="0" indent="0">
              <a:buNone/>
            </a:pPr>
            <a:r>
              <a:rPr lang="en-US" sz="1600" dirty="0">
                <a:solidFill>
                  <a:schemeClr val="bg1">
                    <a:lumMod val="85000"/>
                  </a:schemeClr>
                </a:solidFill>
                <a:latin typeface="Gill Sans MT" panose="020B0502020104020203" pitchFamily="34" charset="0"/>
              </a:rPr>
              <a:t>Project Engineer, SAWS</a:t>
            </a:r>
          </a:p>
          <a:p>
            <a:pPr marL="0" indent="0">
              <a:buNone/>
            </a:pPr>
            <a:r>
              <a:rPr lang="en-US" sz="2000" dirty="0">
                <a:solidFill>
                  <a:schemeClr val="bg1"/>
                </a:solidFill>
                <a:latin typeface="Gill Sans MT" panose="020B0502020104020203" pitchFamily="34" charset="0"/>
              </a:rPr>
              <a:t>Roxanne L. Lockhart</a:t>
            </a:r>
            <a:endParaRPr lang="en-US" sz="2000" dirty="0">
              <a:solidFill>
                <a:schemeClr val="bg1">
                  <a:lumMod val="85000"/>
                </a:schemeClr>
              </a:solidFill>
              <a:latin typeface="Gill Sans MT" panose="020B0502020104020203" pitchFamily="34" charset="0"/>
            </a:endParaRPr>
          </a:p>
          <a:p>
            <a:pPr marL="0" indent="0">
              <a:buNone/>
            </a:pPr>
            <a:r>
              <a:rPr lang="en-US" sz="1800" dirty="0">
                <a:solidFill>
                  <a:schemeClr val="bg1">
                    <a:lumMod val="85000"/>
                  </a:schemeClr>
                </a:solidFill>
                <a:latin typeface="Gill Sans MT" panose="020B0502020104020203" pitchFamily="34" charset="0"/>
              </a:rPr>
              <a:t>Contract Administrator, SAWS</a:t>
            </a:r>
          </a:p>
          <a:p>
            <a:pPr marL="0" indent="0">
              <a:buNone/>
            </a:pPr>
            <a:r>
              <a:rPr lang="en-US" sz="2000" dirty="0">
                <a:solidFill>
                  <a:schemeClr val="bg1"/>
                </a:solidFill>
                <a:latin typeface="Gill Sans MT" panose="020B0502020104020203" pitchFamily="34" charset="0"/>
              </a:rPr>
              <a:t>Marisol V. Robles</a:t>
            </a:r>
            <a:endParaRPr lang="en-US" sz="2000" dirty="0">
              <a:solidFill>
                <a:schemeClr val="bg1">
                  <a:lumMod val="85000"/>
                </a:schemeClr>
              </a:solidFill>
              <a:latin typeface="Gill Sans MT" panose="020B0502020104020203" pitchFamily="34" charset="0"/>
            </a:endParaRPr>
          </a:p>
          <a:p>
            <a:pPr marL="0" indent="0">
              <a:buNone/>
            </a:pPr>
            <a:r>
              <a:rPr lang="en-US" sz="1600" dirty="0">
                <a:solidFill>
                  <a:schemeClr val="bg1">
                    <a:lumMod val="85000"/>
                  </a:schemeClr>
                </a:solidFill>
                <a:latin typeface="Gill Sans MT" panose="020B0502020104020203" pitchFamily="34" charset="0"/>
              </a:rPr>
              <a:t>SMWVP Program Manager, SAWS</a:t>
            </a:r>
          </a:p>
          <a:p>
            <a:pPr marL="0" indent="0">
              <a:buNone/>
            </a:pPr>
            <a:r>
              <a:rPr lang="en-US" sz="2000" dirty="0" smtClean="0">
                <a:solidFill>
                  <a:schemeClr val="bg1"/>
                </a:solidFill>
                <a:latin typeface="Gill Sans MT" panose="020B0502020104020203" pitchFamily="34" charset="0"/>
              </a:rPr>
              <a:t>Jason Diamond, </a:t>
            </a:r>
            <a:r>
              <a:rPr lang="en-US" sz="2000" dirty="0">
                <a:solidFill>
                  <a:schemeClr val="bg1"/>
                </a:solidFill>
                <a:latin typeface="Gill Sans MT" panose="020B0502020104020203" pitchFamily="34" charset="0"/>
              </a:rPr>
              <a:t>PE</a:t>
            </a:r>
          </a:p>
          <a:p>
            <a:pPr marL="0" indent="0">
              <a:buNone/>
            </a:pPr>
            <a:r>
              <a:rPr lang="en-US" sz="1600" dirty="0">
                <a:solidFill>
                  <a:schemeClr val="bg1">
                    <a:lumMod val="85000"/>
                  </a:schemeClr>
                </a:solidFill>
                <a:latin typeface="Gill Sans MT" panose="020B0502020104020203" pitchFamily="34" charset="0"/>
              </a:rPr>
              <a:t>Project Engineer of Record, </a:t>
            </a:r>
            <a:r>
              <a:rPr lang="en-US" sz="1600" dirty="0" err="1">
                <a:solidFill>
                  <a:schemeClr val="bg1">
                    <a:lumMod val="85000"/>
                  </a:schemeClr>
                </a:solidFill>
                <a:latin typeface="Gill Sans MT" panose="020B0502020104020203" pitchFamily="34" charset="0"/>
              </a:rPr>
              <a:t>Pape</a:t>
            </a:r>
            <a:r>
              <a:rPr lang="en-US" sz="1600" dirty="0">
                <a:solidFill>
                  <a:schemeClr val="bg1">
                    <a:lumMod val="85000"/>
                  </a:schemeClr>
                </a:solidFill>
                <a:latin typeface="Gill Sans MT" panose="020B0502020104020203" pitchFamily="34" charset="0"/>
              </a:rPr>
              <a:t>-Dawson Engineers</a:t>
            </a:r>
          </a:p>
          <a:p>
            <a:pPr marL="0" indent="0">
              <a:buNone/>
            </a:pPr>
            <a:r>
              <a:rPr lang="en-US" sz="2000" dirty="0" smtClean="0">
                <a:solidFill>
                  <a:schemeClr val="bg1"/>
                </a:solidFill>
                <a:latin typeface="Gill Sans MT" panose="020B0502020104020203" pitchFamily="34" charset="0"/>
              </a:rPr>
              <a:t>Joseph Ortega, </a:t>
            </a:r>
            <a:r>
              <a:rPr lang="en-US" sz="2000" dirty="0">
                <a:solidFill>
                  <a:schemeClr val="bg1"/>
                </a:solidFill>
                <a:latin typeface="Gill Sans MT" panose="020B0502020104020203" pitchFamily="34" charset="0"/>
              </a:rPr>
              <a:t>PE</a:t>
            </a:r>
          </a:p>
          <a:p>
            <a:pPr marL="0" indent="0">
              <a:buNone/>
            </a:pPr>
            <a:r>
              <a:rPr lang="en-US" sz="1600" dirty="0">
                <a:solidFill>
                  <a:schemeClr val="bg1">
                    <a:lumMod val="85000"/>
                  </a:schemeClr>
                </a:solidFill>
                <a:latin typeface="Gill Sans MT" panose="020B0502020104020203" pitchFamily="34" charset="0"/>
              </a:rPr>
              <a:t>Project Engineer, </a:t>
            </a:r>
            <a:r>
              <a:rPr lang="en-US" sz="1600" dirty="0" err="1" smtClean="0">
                <a:solidFill>
                  <a:schemeClr val="bg1">
                    <a:lumMod val="85000"/>
                  </a:schemeClr>
                </a:solidFill>
                <a:latin typeface="Gill Sans MT" panose="020B0502020104020203" pitchFamily="34" charset="0"/>
              </a:rPr>
              <a:t>Pape</a:t>
            </a:r>
            <a:r>
              <a:rPr lang="en-US" sz="1600" dirty="0" smtClean="0">
                <a:solidFill>
                  <a:schemeClr val="bg1">
                    <a:lumMod val="85000"/>
                  </a:schemeClr>
                </a:solidFill>
                <a:latin typeface="Gill Sans MT" panose="020B0502020104020203" pitchFamily="34" charset="0"/>
              </a:rPr>
              <a:t>-Dawson Engineers</a:t>
            </a:r>
            <a:endParaRPr lang="en-US" sz="1600" dirty="0">
              <a:solidFill>
                <a:schemeClr val="bg1">
                  <a:lumMod val="85000"/>
                </a:schemeClr>
              </a:solidFill>
              <a:latin typeface="Gill Sans MT" panose="020B0502020104020203" pitchFamily="34" charset="0"/>
            </a:endParaRPr>
          </a:p>
          <a:p>
            <a:pPr marL="0" indent="0">
              <a:buNone/>
            </a:pPr>
            <a:endParaRPr lang="en-US" dirty="0">
              <a:solidFill>
                <a:schemeClr val="bg1"/>
              </a:solidFill>
            </a:endParaRPr>
          </a:p>
        </p:txBody>
      </p:sp>
      <p:sp>
        <p:nvSpPr>
          <p:cNvPr id="4" name="TextBox 3">
            <a:extLst>
              <a:ext uri="{FF2B5EF4-FFF2-40B4-BE49-F238E27FC236}">
                <a16:creationId xmlns="" xmlns:a16="http://schemas.microsoft.com/office/drawing/2014/main" id="{E5B10336-AD2E-4392-A40F-566DFC4991E2}"/>
              </a:ext>
            </a:extLst>
          </p:cNvPr>
          <p:cNvSpPr txBox="1"/>
          <p:nvPr/>
        </p:nvSpPr>
        <p:spPr>
          <a:xfrm>
            <a:off x="8310281" y="4706471"/>
            <a:ext cx="3509683" cy="634020"/>
          </a:xfrm>
          <a:prstGeom prst="rect">
            <a:avLst/>
          </a:prstGeom>
          <a:noFill/>
        </p:spPr>
        <p:txBody>
          <a:bodyPr wrap="square" rtlCol="0">
            <a:spAutoFit/>
          </a:bodyPr>
          <a:lstStyle/>
          <a:p>
            <a:pPr>
              <a:buNone/>
            </a:pPr>
            <a:r>
              <a:rPr lang="en-US" sz="1600" dirty="0">
                <a:solidFill>
                  <a:schemeClr val="bg1">
                    <a:lumMod val="85000"/>
                  </a:schemeClr>
                </a:solidFill>
                <a:latin typeface="Gill Sans MT" panose="020B0502020104020203" pitchFamily="34" charset="0"/>
              </a:rPr>
              <a:t>Non-Mandatory Pre-Proposal Meeting</a:t>
            </a:r>
          </a:p>
          <a:p>
            <a:pPr>
              <a:buNone/>
            </a:pPr>
            <a:r>
              <a:rPr lang="en-US" sz="1600" dirty="0">
                <a:solidFill>
                  <a:schemeClr val="bg1">
                    <a:lumMod val="85000"/>
                  </a:schemeClr>
                </a:solidFill>
                <a:latin typeface="Gill Sans MT" panose="020B0502020104020203" pitchFamily="34" charset="0"/>
              </a:rPr>
              <a:t>August 31, 2020 at 10:00 AM</a:t>
            </a:r>
          </a:p>
        </p:txBody>
      </p:sp>
    </p:spTree>
    <p:extLst>
      <p:ext uri="{BB962C8B-B14F-4D97-AF65-F5344CB8AC3E}">
        <p14:creationId xmlns:p14="http://schemas.microsoft.com/office/powerpoint/2010/main" val="402490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Project </a:t>
            </a:r>
            <a:r>
              <a:rPr lang="en-US" dirty="0"/>
              <a:t>I</a:t>
            </a:r>
            <a:r>
              <a:rPr lang="en-US" dirty="0" smtClean="0"/>
              <a:t>nformation</a:t>
            </a:r>
            <a:endParaRPr lang="en-US" dirty="0"/>
          </a:p>
        </p:txBody>
      </p:sp>
      <p:sp>
        <p:nvSpPr>
          <p:cNvPr id="3" name="Content Placeholder 2"/>
          <p:cNvSpPr>
            <a:spLocks noGrp="1"/>
          </p:cNvSpPr>
          <p:nvPr>
            <p:ph idx="1"/>
          </p:nvPr>
        </p:nvSpPr>
        <p:spPr>
          <a:xfrm>
            <a:off x="609599" y="1037113"/>
            <a:ext cx="11389896" cy="5011295"/>
          </a:xfrm>
        </p:spPr>
        <p:txBody>
          <a:bodyPr/>
          <a:lstStyle/>
          <a:p>
            <a:r>
              <a:rPr lang="en-US" dirty="0" smtClean="0"/>
              <a:t>Contract duration is 563 calendar </a:t>
            </a:r>
            <a:r>
              <a:rPr lang="en-US" dirty="0"/>
              <a:t>days</a:t>
            </a:r>
          </a:p>
          <a:p>
            <a:r>
              <a:rPr lang="en-US" dirty="0"/>
              <a:t>Construction </a:t>
            </a:r>
            <a:r>
              <a:rPr lang="en-US" dirty="0" smtClean="0"/>
              <a:t>cost estimate </a:t>
            </a:r>
            <a:r>
              <a:rPr lang="en-US" dirty="0"/>
              <a:t>is approximately </a:t>
            </a:r>
            <a:r>
              <a:rPr lang="en-US" dirty="0" smtClean="0"/>
              <a:t>$17.3 M</a:t>
            </a:r>
            <a:endParaRPr lang="en-US" dirty="0"/>
          </a:p>
          <a:p>
            <a:r>
              <a:rPr lang="en-US" dirty="0" smtClean="0"/>
              <a:t>Procured </a:t>
            </a:r>
            <a:r>
              <a:rPr lang="en-US" dirty="0"/>
              <a:t>under Chapter 2269 of Texas Government </a:t>
            </a:r>
            <a:r>
              <a:rPr lang="en-US" dirty="0" smtClean="0"/>
              <a:t>Code </a:t>
            </a:r>
            <a:r>
              <a:rPr lang="en-US" dirty="0"/>
              <a:t>as a Request for Competitive Sealed Proposals (RFCSP)</a:t>
            </a:r>
          </a:p>
          <a:p>
            <a:r>
              <a:rPr lang="en-US" dirty="0" smtClean="0"/>
              <a:t>EPA </a:t>
            </a:r>
            <a:r>
              <a:rPr lang="en-US" dirty="0"/>
              <a:t>C</a:t>
            </a:r>
            <a:r>
              <a:rPr lang="en-US" dirty="0" smtClean="0"/>
              <a:t>onsent </a:t>
            </a:r>
            <a:r>
              <a:rPr lang="en-US" dirty="0"/>
              <a:t>D</a:t>
            </a:r>
            <a:r>
              <a:rPr lang="en-US" dirty="0" smtClean="0"/>
              <a:t>ecree </a:t>
            </a:r>
            <a:r>
              <a:rPr lang="en-US" dirty="0"/>
              <a:t>project, which requires additional reporting and retention of document (see Special Conditions)</a:t>
            </a:r>
          </a:p>
          <a:p>
            <a:pPr marL="457200" lvl="1" indent="0">
              <a:buNone/>
            </a:pPr>
            <a:endParaRPr lang="en-US" sz="3200" dirty="0"/>
          </a:p>
        </p:txBody>
      </p:sp>
    </p:spTree>
    <p:extLst>
      <p:ext uri="{BB962C8B-B14F-4D97-AF65-F5344CB8AC3E}">
        <p14:creationId xmlns:p14="http://schemas.microsoft.com/office/powerpoint/2010/main" val="1630169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t>
            </a:r>
            <a:r>
              <a:rPr lang="en-US" dirty="0" smtClean="0"/>
              <a:t>Requirements</a:t>
            </a:r>
            <a:endParaRPr lang="en-US" dirty="0"/>
          </a:p>
        </p:txBody>
      </p:sp>
      <p:sp>
        <p:nvSpPr>
          <p:cNvPr id="3" name="Content Placeholder 2"/>
          <p:cNvSpPr>
            <a:spLocks noGrp="1"/>
          </p:cNvSpPr>
          <p:nvPr>
            <p:ph idx="1"/>
          </p:nvPr>
        </p:nvSpPr>
        <p:spPr/>
        <p:txBody>
          <a:bodyPr/>
          <a:lstStyle/>
          <a:p>
            <a:pPr marL="347472" lvl="1" indent="-347472">
              <a:spcBef>
                <a:spcPts val="0"/>
              </a:spcBef>
              <a:buFont typeface="Arial" pitchFamily="34" charset="0"/>
              <a:buChar char="•"/>
            </a:pPr>
            <a:r>
              <a:rPr lang="en-US" dirty="0"/>
              <a:t>Prevailing Wage Rate and Labor Standards – Section 2.10 of the General Conditions</a:t>
            </a:r>
          </a:p>
          <a:p>
            <a:pPr lvl="1"/>
            <a:r>
              <a:rPr lang="en-US" sz="2400" dirty="0"/>
              <a:t>Certified payroll to be submitted on weekly basis</a:t>
            </a:r>
          </a:p>
          <a:p>
            <a:pPr lvl="1"/>
            <a:r>
              <a:rPr lang="en-US" sz="2400" dirty="0"/>
              <a:t>Wage decisions are included within the specifications</a:t>
            </a:r>
          </a:p>
          <a:p>
            <a:pPr lvl="1"/>
            <a:r>
              <a:rPr lang="en-US" sz="2400" dirty="0"/>
              <a:t>Contractors to utilize LCP Tracker</a:t>
            </a:r>
          </a:p>
          <a:p>
            <a:pPr lvl="1"/>
            <a:r>
              <a:rPr lang="en-US" sz="2400" dirty="0"/>
              <a:t>Site visits are random and unannounced</a:t>
            </a:r>
          </a:p>
          <a:p>
            <a:pPr lvl="1"/>
            <a:r>
              <a:rPr lang="en-US" sz="2400" dirty="0"/>
              <a:t>Interviews will be conducted and will be private &amp; confidential</a:t>
            </a:r>
          </a:p>
          <a:p>
            <a:pPr lvl="1"/>
            <a:r>
              <a:rPr lang="en-US" sz="2400" dirty="0"/>
              <a:t>Payroll records are subject to review</a:t>
            </a:r>
          </a:p>
          <a:p>
            <a:pPr lvl="1"/>
            <a:r>
              <a:rPr lang="en-US" sz="2400" dirty="0"/>
              <a:t>All apprenticeship programs will need to be approved by Department of Labor prior to starting</a:t>
            </a:r>
          </a:p>
          <a:p>
            <a:pPr lvl="1"/>
            <a:r>
              <a:rPr lang="en-US" sz="2400" dirty="0"/>
              <a:t>Contractors are responsible for sub-contractor payroll</a:t>
            </a:r>
          </a:p>
          <a:p>
            <a:pPr lvl="1"/>
            <a:r>
              <a:rPr lang="en-US" sz="2400" dirty="0"/>
              <a:t>Late payrolls delay contractor payments from SAWS</a:t>
            </a:r>
          </a:p>
          <a:p>
            <a:pPr lvl="1"/>
            <a:endParaRPr lang="en-US" sz="2400" dirty="0"/>
          </a:p>
          <a:p>
            <a:pPr lvl="1"/>
            <a:endParaRPr lang="en-US" sz="2400" dirty="0"/>
          </a:p>
          <a:p>
            <a:endParaRPr lang="en-US" dirty="0"/>
          </a:p>
        </p:txBody>
      </p:sp>
    </p:spTree>
    <p:extLst>
      <p:ext uri="{BB962C8B-B14F-4D97-AF65-F5344CB8AC3E}">
        <p14:creationId xmlns:p14="http://schemas.microsoft.com/office/powerpoint/2010/main" val="3936184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t>
            </a:r>
            <a:r>
              <a:rPr lang="en-US" dirty="0" smtClean="0"/>
              <a:t>Requirements</a:t>
            </a:r>
            <a:endParaRPr lang="en-US" dirty="0"/>
          </a:p>
        </p:txBody>
      </p:sp>
      <p:sp>
        <p:nvSpPr>
          <p:cNvPr id="3" name="Content Placeholder 2"/>
          <p:cNvSpPr>
            <a:spLocks noGrp="1"/>
          </p:cNvSpPr>
          <p:nvPr>
            <p:ph idx="1"/>
          </p:nvPr>
        </p:nvSpPr>
        <p:spPr/>
        <p:txBody>
          <a:bodyPr/>
          <a:lstStyle/>
          <a:p>
            <a:r>
              <a:rPr lang="en-US" sz="2800" dirty="0"/>
              <a:t>Insurance – Found in Section 5.7 of the General Conditions</a:t>
            </a:r>
          </a:p>
          <a:p>
            <a:pPr lvl="1"/>
            <a:r>
              <a:rPr lang="en-US" sz="2400" dirty="0" smtClean="0"/>
              <a:t>Include General </a:t>
            </a:r>
            <a:r>
              <a:rPr lang="en-US" sz="2400" dirty="0"/>
              <a:t>Liability for Construction, Pollution Liability, Excess Liability and Installation Floater </a:t>
            </a:r>
            <a:r>
              <a:rPr lang="en-US" sz="2400" dirty="0" smtClean="0"/>
              <a:t>(in lieu of Builder’s Risk).</a:t>
            </a:r>
            <a:endParaRPr lang="en-US" sz="2400" dirty="0"/>
          </a:p>
          <a:p>
            <a:pPr lvl="1"/>
            <a:r>
              <a:rPr lang="en-US" sz="2400" dirty="0"/>
              <a:t>Selected contractor must be compliant with all other contracts in order for SAWS to award the contract.</a:t>
            </a:r>
          </a:p>
          <a:p>
            <a:pPr lvl="1"/>
            <a:r>
              <a:rPr lang="en-US" sz="2400" dirty="0" smtClean="0"/>
              <a:t>SAWS will request insurance certificate prior </a:t>
            </a:r>
            <a:r>
              <a:rPr lang="en-US" sz="2400" dirty="0"/>
              <a:t>to </a:t>
            </a:r>
            <a:r>
              <a:rPr lang="en-US" sz="2400" dirty="0" smtClean="0"/>
              <a:t>Board </a:t>
            </a:r>
            <a:r>
              <a:rPr lang="en-US" sz="2400" dirty="0"/>
              <a:t>award to </a:t>
            </a:r>
            <a:r>
              <a:rPr lang="en-US" sz="2400" dirty="0" smtClean="0"/>
              <a:t>ensure insurance compliance and expedite </a:t>
            </a:r>
            <a:r>
              <a:rPr lang="en-US" sz="2400" dirty="0"/>
              <a:t>execution of the contract.</a:t>
            </a:r>
          </a:p>
          <a:p>
            <a:pPr lvl="1"/>
            <a:r>
              <a:rPr lang="en-US" sz="2400" dirty="0"/>
              <a:t>Insurance must be compliant prior to executing the contract.</a:t>
            </a:r>
          </a:p>
          <a:p>
            <a:endParaRPr lang="en-US" dirty="0"/>
          </a:p>
        </p:txBody>
      </p:sp>
    </p:spTree>
    <p:extLst>
      <p:ext uri="{BB962C8B-B14F-4D97-AF65-F5344CB8AC3E}">
        <p14:creationId xmlns:p14="http://schemas.microsoft.com/office/powerpoint/2010/main" val="3566639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Process</a:t>
            </a:r>
            <a:endParaRPr lang="en-US" dirty="0"/>
          </a:p>
        </p:txBody>
      </p:sp>
      <p:sp>
        <p:nvSpPr>
          <p:cNvPr id="3" name="Content Placeholder 2"/>
          <p:cNvSpPr>
            <a:spLocks noGrp="1"/>
          </p:cNvSpPr>
          <p:nvPr>
            <p:ph idx="1"/>
          </p:nvPr>
        </p:nvSpPr>
        <p:spPr/>
        <p:txBody>
          <a:bodyPr/>
          <a:lstStyle/>
          <a:p>
            <a:pPr marL="393700" lvl="1" indent="-393700" algn="just">
              <a:buFont typeface="Arial" panose="020B0604020202020204" pitchFamily="34" charset="0"/>
              <a:buChar char="•"/>
            </a:pPr>
            <a:r>
              <a:rPr lang="en-US" dirty="0"/>
              <a:t>Technical Evaluation Committee (TEC) will score the proposals based on the evaluation criteria published in the Supplementary Instructions to Respondents to determine the Respondent who can provide the best value to SAWS</a:t>
            </a:r>
          </a:p>
          <a:p>
            <a:pPr marL="457200" lvl="1" indent="-457200">
              <a:buFont typeface="Arial" panose="020B0604020202020204" pitchFamily="34" charset="0"/>
              <a:buChar char="•"/>
            </a:pPr>
            <a:r>
              <a:rPr lang="en-US" dirty="0"/>
              <a:t>Price will be calculated (lowest price receives the highest points) and added to final scores</a:t>
            </a:r>
          </a:p>
          <a:p>
            <a:pPr marL="457200" lvl="1" indent="-457200">
              <a:buFont typeface="Arial" panose="020B0604020202020204" pitchFamily="34" charset="0"/>
              <a:buChar char="•"/>
            </a:pPr>
            <a:r>
              <a:rPr lang="en-US" dirty="0" smtClean="0"/>
              <a:t>SMWB </a:t>
            </a:r>
            <a:r>
              <a:rPr lang="en-US" dirty="0"/>
              <a:t>will be added to final scores</a:t>
            </a:r>
          </a:p>
          <a:p>
            <a:pPr marL="457200" lvl="1" indent="-457200">
              <a:buFont typeface="Arial" panose="020B0604020202020204" pitchFamily="34" charset="0"/>
              <a:buChar char="•"/>
            </a:pPr>
            <a:r>
              <a:rPr lang="en-US" dirty="0"/>
              <a:t>Selection Evaluation Committee reviews final scores</a:t>
            </a:r>
          </a:p>
          <a:p>
            <a:pPr marL="457200" lvl="1" indent="-457200">
              <a:buFont typeface="Arial" panose="020B0604020202020204" pitchFamily="34" charset="0"/>
              <a:buChar char="•"/>
            </a:pPr>
            <a:r>
              <a:rPr lang="en-US" dirty="0"/>
              <a:t>Negotiations, if any</a:t>
            </a:r>
          </a:p>
          <a:p>
            <a:pPr marL="457200" lvl="1" indent="-457200">
              <a:buFont typeface="Arial" panose="020B0604020202020204" pitchFamily="34" charset="0"/>
              <a:buChar char="•"/>
            </a:pPr>
            <a:r>
              <a:rPr lang="en-US" dirty="0"/>
              <a:t>Board award</a:t>
            </a:r>
          </a:p>
        </p:txBody>
      </p:sp>
    </p:spTree>
    <p:extLst>
      <p:ext uri="{BB962C8B-B14F-4D97-AF65-F5344CB8AC3E}">
        <p14:creationId xmlns:p14="http://schemas.microsoft.com/office/powerpoint/2010/main" val="2584767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2971</TotalTime>
  <Words>3339</Words>
  <Application>Microsoft Office PowerPoint</Application>
  <PresentationFormat>Widescreen</PresentationFormat>
  <Paragraphs>429</Paragraphs>
  <Slides>59</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59</vt:i4>
      </vt:variant>
    </vt:vector>
  </HeadingPairs>
  <TitlesOfParts>
    <vt:vector size="69" baseType="lpstr">
      <vt:lpstr>Arial Unicode MS</vt:lpstr>
      <vt:lpstr>Arial</vt:lpstr>
      <vt:lpstr>Arial Black</vt:lpstr>
      <vt:lpstr>Calibri</vt:lpstr>
      <vt:lpstr>Gill Sans MT</vt:lpstr>
      <vt:lpstr>Times New Roman</vt:lpstr>
      <vt:lpstr>Wingdings</vt:lpstr>
      <vt:lpstr>2_OfficalPPT_DRAFT1A</vt:lpstr>
      <vt:lpstr>1 title slide</vt:lpstr>
      <vt:lpstr>1_OfficalPPT_DRAFT1A</vt:lpstr>
      <vt:lpstr> W-1 Leon Creek: Hwy 151 to Hwy 90  Upper Segment</vt:lpstr>
      <vt:lpstr>WebEx Meeting Information</vt:lpstr>
      <vt:lpstr>Oral Statements</vt:lpstr>
      <vt:lpstr>Meeting Agenda</vt:lpstr>
      <vt:lpstr>Project Overview</vt:lpstr>
      <vt:lpstr>Key Project Information</vt:lpstr>
      <vt:lpstr>Contract Requirements</vt:lpstr>
      <vt:lpstr>Contract Requirements</vt:lpstr>
      <vt:lpstr>Evaluation Process</vt:lpstr>
      <vt:lpstr>Proposal Packet Preparation</vt:lpstr>
      <vt:lpstr>Proposal Packet Preparation</vt:lpstr>
      <vt:lpstr>Proposal Packet Preparation </vt:lpstr>
      <vt:lpstr>Evaluation Criteria</vt:lpstr>
      <vt:lpstr>Evaluation Criteria</vt:lpstr>
      <vt:lpstr>Evaluation Criteria</vt:lpstr>
      <vt:lpstr>Evaluation Criteria</vt:lpstr>
      <vt:lpstr>Evaluation Criteria</vt:lpstr>
      <vt:lpstr>Evaluation Criteria</vt:lpstr>
      <vt:lpstr>Evaluation Criteria</vt:lpstr>
      <vt:lpstr>Evaluation Criteria</vt:lpstr>
      <vt:lpstr>Evaluation Criteria</vt:lpstr>
      <vt:lpstr>Evaluation Criteria</vt:lpstr>
      <vt:lpstr>SMWVB Scoring</vt:lpstr>
      <vt:lpstr>Accepted SMWVB Certification Agency</vt:lpstr>
      <vt:lpstr>Good Faith Effort Plan (GFEP) FAQs </vt:lpstr>
      <vt:lpstr>Post Award: Subcontractor Payment &amp; Utilization Reporting (S.P.U.R.) System 1. Subcontractor &amp; Supplier Payment Tracking 2. Subcontractor and Supplier Additions or Substitutions  3. LCP Tracker   4. Must be Current and Accurate before Retainage is released https://saws.smwbe.com   </vt:lpstr>
      <vt:lpstr>Additional Reminders</vt:lpstr>
      <vt:lpstr>Communication Reminders </vt:lpstr>
      <vt:lpstr>Key Dates</vt:lpstr>
      <vt:lpstr>Submission Due Date </vt:lpstr>
      <vt:lpstr>Contract Background</vt:lpstr>
      <vt:lpstr>Contract Background</vt:lpstr>
      <vt:lpstr>Contract Background</vt:lpstr>
      <vt:lpstr>Contract Requirements</vt:lpstr>
      <vt:lpstr>Contract Requirements</vt:lpstr>
      <vt:lpstr>Contract Requirements</vt:lpstr>
      <vt:lpstr>Project Overview</vt:lpstr>
      <vt:lpstr>Project Overview</vt:lpstr>
      <vt:lpstr>Project Location</vt:lpstr>
      <vt:lpstr>Tunnel Proximity to Existing 42” Sewer Main</vt:lpstr>
      <vt:lpstr>Project Access</vt:lpstr>
      <vt:lpstr>Project Access</vt:lpstr>
      <vt:lpstr>SAWS 36-inch CSC Recycled Water Main Relocation</vt:lpstr>
      <vt:lpstr>Pinn Road Water Main Relocation</vt:lpstr>
      <vt:lpstr>Pinn Road Water Main Relocation</vt:lpstr>
      <vt:lpstr>Upstream Tie-in Point</vt:lpstr>
      <vt:lpstr>Downstream Tie-In Point</vt:lpstr>
      <vt:lpstr>Ground and Surface Water Control</vt:lpstr>
      <vt:lpstr>Special Conditions – Karst Species</vt:lpstr>
      <vt:lpstr>Special Conditions - Migratory Birds</vt:lpstr>
      <vt:lpstr>Special Conditions - Timber Rattlesnake</vt:lpstr>
      <vt:lpstr>Special Conditions – Rock Excavation</vt:lpstr>
      <vt:lpstr>Forested Wetlands</vt:lpstr>
      <vt:lpstr>Former Dumping/Fill Areas</vt:lpstr>
      <vt:lpstr>Sewer Abandonment</vt:lpstr>
      <vt:lpstr>Tree Preservation Plans and Restoration </vt:lpstr>
      <vt:lpstr>Questions </vt:lpstr>
      <vt:lpstr>PowerPoint Presentation</vt:lpstr>
      <vt:lpstr> W-1 Leon Creek: Hwy 151 to Hwy 90  Upper Segment</vt:lpstr>
    </vt:vector>
  </TitlesOfParts>
  <Company>SAWS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Roxanne Lockhart L</cp:lastModifiedBy>
  <cp:revision>184</cp:revision>
  <dcterms:created xsi:type="dcterms:W3CDTF">2012-11-29T16:16:02Z</dcterms:created>
  <dcterms:modified xsi:type="dcterms:W3CDTF">2020-08-31T16:09:31Z</dcterms:modified>
</cp:coreProperties>
</file>